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30" r:id="rId3"/>
    <p:sldId id="331" r:id="rId4"/>
    <p:sldId id="335" r:id="rId5"/>
    <p:sldId id="327" r:id="rId6"/>
    <p:sldId id="334" r:id="rId7"/>
    <p:sldId id="326" r:id="rId8"/>
    <p:sldId id="329" r:id="rId9"/>
    <p:sldId id="332" r:id="rId10"/>
  </p:sldIdLst>
  <p:sldSz cx="9144000" cy="6858000" type="screen4x3"/>
  <p:notesSz cx="6735763" cy="9866313"/>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9933"/>
    <a:srgbClr val="FFCC00"/>
    <a:srgbClr val="FF5050"/>
    <a:srgbClr val="00CCFF"/>
    <a:srgbClr val="CC66FF"/>
    <a:srgbClr val="333399"/>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5620" autoAdjust="0"/>
    <p:restoredTop sz="94660" autoAdjust="0"/>
  </p:normalViewPr>
  <p:slideViewPr>
    <p:cSldViewPr>
      <p:cViewPr varScale="1">
        <p:scale>
          <a:sx n="122" d="100"/>
          <a:sy n="122" d="100"/>
        </p:scale>
        <p:origin x="-1302" y="-84"/>
      </p:cViewPr>
      <p:guideLst>
        <p:guide orient="horz" pos="2160"/>
        <p:guide pos="2880"/>
      </p:guideLst>
    </p:cSldViewPr>
  </p:slideViewPr>
  <p:outlineViewPr>
    <p:cViewPr>
      <p:scale>
        <a:sx n="33" d="100"/>
        <a:sy n="33" d="100"/>
      </p:scale>
      <p:origin x="0" y="1560"/>
    </p:cViewPr>
  </p:outlineViewPr>
  <p:notesTextViewPr>
    <p:cViewPr>
      <p:scale>
        <a:sx n="1" d="1"/>
        <a:sy n="1" d="1"/>
      </p:scale>
      <p:origin x="0" y="0"/>
    </p:cViewPr>
  </p:notesTextViewPr>
  <p:sorterViewPr>
    <p:cViewPr>
      <p:scale>
        <a:sx n="120" d="100"/>
        <a:sy n="12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14763" y="0"/>
            <a:ext cx="2919412" cy="493713"/>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1644593-3137-44A7-B11E-687C180FDB20}" type="datetimeFigureOut">
              <a:rPr lang="fr-FR"/>
              <a:pPr>
                <a:defRPr/>
              </a:pPr>
              <a:t>01/04/2020</a:t>
            </a:fld>
            <a:endParaRPr lang="fr-FR"/>
          </a:p>
        </p:txBody>
      </p:sp>
      <p:sp>
        <p:nvSpPr>
          <p:cNvPr id="4" name="Espace réservé de l'image des diapositives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F3B4E06-AED6-4F63-972D-4B433A6A2B29}"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3175" y="0"/>
            <a:ext cx="9142413" cy="3141663"/>
          </a:xfrm>
          <a:prstGeom prst="rect">
            <a:avLst/>
          </a:prstGeom>
          <a:solidFill>
            <a:schemeClr val="accent6">
              <a:lumMod val="75000"/>
            </a:schemeClr>
          </a:solidFill>
          <a:ln>
            <a:noFill/>
          </a:ln>
          <a:effectLst/>
        </p:spPr>
        <p:txBody>
          <a:bodyPr lIns="91283" tIns="45640" rIns="91283" bIns="45640" anchor="ctr"/>
          <a:lstStyle/>
          <a:p>
            <a:pPr algn="ctr" fontAlgn="auto">
              <a:spcBef>
                <a:spcPct val="50000"/>
              </a:spcBef>
              <a:spcAft>
                <a:spcPts val="0"/>
              </a:spcAft>
              <a:defRPr/>
            </a:pPr>
            <a:endParaRPr lang="fr-FR" altLang="fr-FR" sz="3200" b="1" dirty="0">
              <a:solidFill>
                <a:srgbClr val="FFC000"/>
              </a:solidFill>
              <a:cs typeface="+mn-cs"/>
            </a:endParaRPr>
          </a:p>
          <a:p>
            <a:pPr algn="ctr" fontAlgn="auto">
              <a:spcBef>
                <a:spcPct val="50000"/>
              </a:spcBef>
              <a:spcAft>
                <a:spcPts val="0"/>
              </a:spcAft>
              <a:defRPr/>
            </a:pPr>
            <a:endParaRPr lang="fr-FR" altLang="fr-FR" sz="3200" b="1" dirty="0">
              <a:solidFill>
                <a:srgbClr val="FFC000"/>
              </a:solidFill>
              <a:cs typeface="+mn-cs"/>
            </a:endParaRPr>
          </a:p>
        </p:txBody>
      </p:sp>
      <p:pic>
        <p:nvPicPr>
          <p:cNvPr id="5" name="Picture 7" descr="logo_Diaporama"/>
          <p:cNvPicPr>
            <a:picLocks noChangeAspect="1" noChangeArrowheads="1"/>
          </p:cNvPicPr>
          <p:nvPr userDrawn="1"/>
        </p:nvPicPr>
        <p:blipFill>
          <a:blip r:embed="rId2"/>
          <a:srcRect/>
          <a:stretch>
            <a:fillRect/>
          </a:stretch>
        </p:blipFill>
        <p:spPr bwMode="auto">
          <a:xfrm>
            <a:off x="-36513" y="6045200"/>
            <a:ext cx="1323976" cy="755650"/>
          </a:xfrm>
          <a:prstGeom prst="rect">
            <a:avLst/>
          </a:prstGeom>
          <a:noFill/>
          <a:ln w="9525">
            <a:noFill/>
            <a:miter lim="800000"/>
            <a:headEnd/>
            <a:tailEnd/>
          </a:ln>
        </p:spPr>
      </p:pic>
      <p:sp>
        <p:nvSpPr>
          <p:cNvPr id="2" name="Titre 1"/>
          <p:cNvSpPr>
            <a:spLocks noGrp="1"/>
          </p:cNvSpPr>
          <p:nvPr>
            <p:ph type="ctrTitle"/>
          </p:nvPr>
        </p:nvSpPr>
        <p:spPr>
          <a:xfrm>
            <a:off x="467544" y="1570831"/>
            <a:ext cx="7772400" cy="1470025"/>
          </a:xfrm>
        </p:spPr>
        <p:txBody>
          <a:bodyPr>
            <a:normAutofit/>
          </a:bodyPr>
          <a:lstStyle>
            <a:lvl1pPr>
              <a:defRPr sz="3200" b="1">
                <a:solidFill>
                  <a:schemeClr val="bg1"/>
                </a:solidFill>
                <a:latin typeface="+mj-lt"/>
              </a:defRPr>
            </a:lvl1pPr>
          </a:lstStyle>
          <a:p>
            <a:r>
              <a:rPr lang="fr-FR" dirty="0"/>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6" name="Espace réservé de la date 3"/>
          <p:cNvSpPr>
            <a:spLocks noGrp="1"/>
          </p:cNvSpPr>
          <p:nvPr>
            <p:ph type="dt" sz="half" idx="10"/>
          </p:nvPr>
        </p:nvSpPr>
        <p:spPr/>
        <p:txBody>
          <a:bodyPr/>
          <a:lstStyle>
            <a:lvl1pPr>
              <a:defRPr smtClean="0">
                <a:latin typeface="+mj-lt"/>
              </a:defRPr>
            </a:lvl1pPr>
          </a:lstStyle>
          <a:p>
            <a:pPr>
              <a:defRPr/>
            </a:pPr>
            <a:fld id="{A47CEDA0-E40F-4298-B761-0C693FE6E4A2}" type="datetime1">
              <a:rPr lang="fr-FR"/>
              <a:pPr>
                <a:defRPr/>
              </a:pPr>
              <a:t>01/04/2020</a:t>
            </a:fld>
            <a:endParaRPr lang="fr-FR"/>
          </a:p>
        </p:txBody>
      </p:sp>
      <p:sp>
        <p:nvSpPr>
          <p:cNvPr id="7" name="Espace réservé du pied de page 4"/>
          <p:cNvSpPr>
            <a:spLocks noGrp="1"/>
          </p:cNvSpPr>
          <p:nvPr>
            <p:ph type="ftr" sz="quarter" idx="11"/>
          </p:nvPr>
        </p:nvSpPr>
        <p:spPr>
          <a:xfrm>
            <a:off x="2916238" y="6361113"/>
            <a:ext cx="2895600" cy="365125"/>
          </a:xfrm>
        </p:spPr>
        <p:txBody>
          <a:bodyPr/>
          <a:lstStyle>
            <a:lvl1pPr>
              <a:defRPr>
                <a:latin typeface="+mj-lt"/>
              </a:defRPr>
            </a:lvl1pPr>
          </a:lstStyle>
          <a:p>
            <a:pPr>
              <a:defRPr/>
            </a:pPr>
            <a:r>
              <a:rPr lang="fr-FR"/>
              <a:t>Copil national Accès aux droits et aux soins   02 juillet 2019</a:t>
            </a:r>
            <a:endParaRPr lang="fr-FR" dirty="0"/>
          </a:p>
        </p:txBody>
      </p:sp>
      <p:sp>
        <p:nvSpPr>
          <p:cNvPr id="8" name="Espace réservé du numéro de diapositive 5"/>
          <p:cNvSpPr>
            <a:spLocks noGrp="1"/>
          </p:cNvSpPr>
          <p:nvPr>
            <p:ph type="sldNum" sz="quarter" idx="12"/>
          </p:nvPr>
        </p:nvSpPr>
        <p:spPr>
          <a:xfrm>
            <a:off x="6677025" y="6369050"/>
            <a:ext cx="981075" cy="365125"/>
          </a:xfrm>
        </p:spPr>
        <p:txBody>
          <a:bodyPr/>
          <a:lstStyle>
            <a:lvl1pPr>
              <a:defRPr smtClean="0">
                <a:latin typeface="+mj-lt"/>
              </a:defRPr>
            </a:lvl1pPr>
          </a:lstStyle>
          <a:p>
            <a:pPr>
              <a:defRPr/>
            </a:pPr>
            <a:fld id="{2C950387-9CCB-4AF4-B74D-88235CA1C7C7}"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Picture 7" descr="logo_Diaporama"/>
          <p:cNvPicPr>
            <a:picLocks noChangeAspect="1" noChangeArrowheads="1"/>
          </p:cNvPicPr>
          <p:nvPr userDrawn="1"/>
        </p:nvPicPr>
        <p:blipFill>
          <a:blip r:embed="rId2"/>
          <a:srcRect/>
          <a:stretch>
            <a:fillRect/>
          </a:stretch>
        </p:blipFill>
        <p:spPr bwMode="auto">
          <a:xfrm>
            <a:off x="66675" y="5973763"/>
            <a:ext cx="1323975" cy="757237"/>
          </a:xfrm>
          <a:prstGeom prst="rect">
            <a:avLst/>
          </a:prstGeom>
          <a:noFill/>
          <a:ln w="9525">
            <a:noFill/>
            <a:miter lim="800000"/>
            <a:headEnd/>
            <a:tailEnd/>
          </a:ln>
        </p:spPr>
      </p:pic>
      <p:cxnSp>
        <p:nvCxnSpPr>
          <p:cNvPr id="5" name="Connecteur droit 9"/>
          <p:cNvCxnSpPr/>
          <p:nvPr userDrawn="1"/>
        </p:nvCxnSpPr>
        <p:spPr>
          <a:xfrm>
            <a:off x="0" y="765175"/>
            <a:ext cx="9144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2" name="Titre 1"/>
          <p:cNvSpPr>
            <a:spLocks noGrp="1"/>
          </p:cNvSpPr>
          <p:nvPr>
            <p:ph type="title"/>
          </p:nvPr>
        </p:nvSpPr>
        <p:spPr>
          <a:xfrm>
            <a:off x="457200" y="46802"/>
            <a:ext cx="8229600" cy="706090"/>
          </a:xfrm>
        </p:spPr>
        <p:txBody>
          <a:bodyPr>
            <a:normAutofit/>
          </a:bodyPr>
          <a:lstStyle>
            <a:lvl1pPr algn="r">
              <a:defRPr sz="2800" b="1">
                <a:solidFill>
                  <a:schemeClr val="tx1">
                    <a:lumMod val="75000"/>
                    <a:lumOff val="25000"/>
                  </a:schemeClr>
                </a:solidFill>
                <a:latin typeface="+mj-lt"/>
              </a:defRPr>
            </a:lvl1pPr>
          </a:lstStyle>
          <a:p>
            <a:r>
              <a:rPr lang="fr-FR" dirty="0"/>
              <a:t>Modifiez le style du titre</a:t>
            </a:r>
          </a:p>
        </p:txBody>
      </p:sp>
      <p:sp>
        <p:nvSpPr>
          <p:cNvPr id="3" name="Espace réservé du contenu 2"/>
          <p:cNvSpPr>
            <a:spLocks noGrp="1"/>
          </p:cNvSpPr>
          <p:nvPr>
            <p:ph idx="1"/>
          </p:nvPr>
        </p:nvSpPr>
        <p:spPr/>
        <p:txBody>
          <a:bodyPr/>
          <a:lstStyle>
            <a:lvl1pPr marL="342900" indent="-342900">
              <a:buClr>
                <a:schemeClr val="accent6">
                  <a:lumMod val="75000"/>
                </a:schemeClr>
              </a:buClr>
              <a:buFont typeface="Wingdings" panose="05000000000000000000" pitchFamily="2" charset="2"/>
              <a:buChar char="q"/>
              <a:defRPr sz="2400">
                <a:solidFill>
                  <a:schemeClr val="tx1">
                    <a:lumMod val="75000"/>
                    <a:lumOff val="25000"/>
                  </a:schemeClr>
                </a:solidFill>
                <a:latin typeface="+mj-lt"/>
              </a:defRPr>
            </a:lvl1pPr>
            <a:lvl2pPr marL="742950" indent="-285750">
              <a:buClr>
                <a:schemeClr val="accent6">
                  <a:lumMod val="75000"/>
                </a:schemeClr>
              </a:buClr>
              <a:buFont typeface="Wingdings 3" panose="05040102010807070707" pitchFamily="18" charset="2"/>
              <a:buChar char=""/>
              <a:defRPr sz="2000">
                <a:solidFill>
                  <a:schemeClr val="tx1">
                    <a:lumMod val="75000"/>
                    <a:lumOff val="25000"/>
                  </a:schemeClr>
                </a:solidFill>
                <a:latin typeface="+mj-lt"/>
              </a:defRPr>
            </a:lvl2pPr>
            <a:lvl3pPr>
              <a:buClr>
                <a:schemeClr val="accent6">
                  <a:lumMod val="75000"/>
                </a:schemeClr>
              </a:buClr>
              <a:defRPr sz="1800">
                <a:solidFill>
                  <a:schemeClr val="tx1">
                    <a:lumMod val="75000"/>
                    <a:lumOff val="25000"/>
                  </a:schemeClr>
                </a:solidFill>
                <a:latin typeface="+mj-lt"/>
              </a:defRPr>
            </a:lvl3pPr>
            <a:lvl4pPr>
              <a:buClr>
                <a:schemeClr val="accent6">
                  <a:lumMod val="75000"/>
                </a:schemeClr>
              </a:buClr>
              <a:defRPr sz="1600">
                <a:solidFill>
                  <a:schemeClr val="tx1">
                    <a:lumMod val="75000"/>
                    <a:lumOff val="25000"/>
                  </a:schemeClr>
                </a:solidFill>
                <a:latin typeface="+mj-lt"/>
              </a:defRPr>
            </a:lvl4pPr>
            <a:lvl5pPr>
              <a:buClr>
                <a:schemeClr val="accent6">
                  <a:lumMod val="75000"/>
                </a:schemeClr>
              </a:buClr>
              <a:defRPr sz="1400">
                <a:solidFill>
                  <a:schemeClr val="tx1">
                    <a:lumMod val="75000"/>
                    <a:lumOff val="25000"/>
                  </a:schemeClr>
                </a:solidFill>
                <a:latin typeface="+mj-lt"/>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e la date 3"/>
          <p:cNvSpPr>
            <a:spLocks noGrp="1"/>
          </p:cNvSpPr>
          <p:nvPr>
            <p:ph type="dt" sz="half" idx="10"/>
          </p:nvPr>
        </p:nvSpPr>
        <p:spPr>
          <a:xfrm>
            <a:off x="323850" y="6308725"/>
            <a:ext cx="2133600" cy="365125"/>
          </a:xfrm>
        </p:spPr>
        <p:txBody>
          <a:bodyPr/>
          <a:lstStyle>
            <a:lvl1pPr>
              <a:defRPr smtClean="0">
                <a:latin typeface="+mj-lt"/>
              </a:defRPr>
            </a:lvl1pPr>
          </a:lstStyle>
          <a:p>
            <a:pPr>
              <a:defRPr/>
            </a:pPr>
            <a:fld id="{44EED5E1-6739-45A4-A3C1-28C198507769}" type="datetime1">
              <a:rPr lang="fr-FR"/>
              <a:pPr>
                <a:defRPr/>
              </a:pPr>
              <a:t>01/04/2020</a:t>
            </a:fld>
            <a:endParaRPr lang="fr-FR" dirty="0"/>
          </a:p>
        </p:txBody>
      </p:sp>
      <p:sp>
        <p:nvSpPr>
          <p:cNvPr id="7" name="Espace réservé du pied de page 4"/>
          <p:cNvSpPr>
            <a:spLocks noGrp="1"/>
          </p:cNvSpPr>
          <p:nvPr>
            <p:ph type="ftr" sz="quarter" idx="11"/>
          </p:nvPr>
        </p:nvSpPr>
        <p:spPr>
          <a:xfrm>
            <a:off x="3348038" y="6308725"/>
            <a:ext cx="2895600" cy="365125"/>
          </a:xfrm>
        </p:spPr>
        <p:txBody>
          <a:bodyPr/>
          <a:lstStyle>
            <a:lvl1pPr>
              <a:defRPr>
                <a:latin typeface="+mj-lt"/>
              </a:defRPr>
            </a:lvl1pPr>
          </a:lstStyle>
          <a:p>
            <a:pPr>
              <a:defRPr/>
            </a:pPr>
            <a:r>
              <a:rPr lang="fr-FR"/>
              <a:t>Copil national Accès aux droits et aux soins   02 juillet 2019</a:t>
            </a:r>
            <a:endParaRPr lang="fr-FR" dirty="0"/>
          </a:p>
        </p:txBody>
      </p:sp>
      <p:sp>
        <p:nvSpPr>
          <p:cNvPr id="8" name="Espace réservé du numéro de diapositive 5"/>
          <p:cNvSpPr>
            <a:spLocks noGrp="1"/>
          </p:cNvSpPr>
          <p:nvPr>
            <p:ph type="sldNum" sz="quarter" idx="12"/>
          </p:nvPr>
        </p:nvSpPr>
        <p:spPr>
          <a:xfrm>
            <a:off x="6948488" y="6308725"/>
            <a:ext cx="733425" cy="365125"/>
          </a:xfrm>
        </p:spPr>
        <p:txBody>
          <a:bodyPr/>
          <a:lstStyle>
            <a:lvl1pPr>
              <a:defRPr smtClean="0">
                <a:latin typeface="+mj-lt"/>
              </a:defRPr>
            </a:lvl1pPr>
          </a:lstStyle>
          <a:p>
            <a:pPr>
              <a:defRPr/>
            </a:pPr>
            <a:fld id="{5D25FC12-10A2-4758-911F-15C9BACC39B9}" type="slidenum">
              <a:rPr lang="fr-FR"/>
              <a:pPr>
                <a:defRPr/>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9AA652CC-C6B9-4470-967A-5AB2BAD3F8AD}" type="datetime1">
              <a:rPr lang="fr-FR"/>
              <a:pPr>
                <a:defRPr/>
              </a:pPr>
              <a:t>01/04/2020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fr-FR"/>
              <a:t>Copil national Accès aux droits et aux soins   02 juillet 2019</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EB4E47A-FEEE-4C8C-AE60-267BFABDBC0D}"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hyperlink" Target="https://www.ameli.fr/assure/actualites/covid-19-extension-du-teleservice-declareamelifr-aux-personnes-risque-elev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hyperlink" Target="mailto:feuilledesoins_remplacant_cpamXXX@assurance-maladie.fr" TargetMode="Externa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60413" y="1570038"/>
            <a:ext cx="7772400" cy="1470025"/>
          </a:xfrm>
        </p:spPr>
        <p:txBody>
          <a:bodyPr rtlCol="0">
            <a:normAutofit fontScale="90000"/>
          </a:bodyPr>
          <a:lstStyle/>
          <a:p>
            <a:pPr fontAlgn="auto">
              <a:spcAft>
                <a:spcPts val="0"/>
              </a:spcAft>
              <a:defRPr/>
            </a:pPr>
            <a:r>
              <a:rPr lang="fr-FR" sz="3600" dirty="0"/>
              <a:t>Droits et prestations de l’Assurance Maladie</a:t>
            </a:r>
            <a:br>
              <a:rPr lang="fr-FR" sz="3600" dirty="0"/>
            </a:br>
            <a:r>
              <a:rPr lang="fr-FR" sz="3600" dirty="0"/>
              <a:t>à compter du 12 mars 2020</a:t>
            </a:r>
            <a:endParaRPr lang="fr-FR" sz="2200" i="1" dirty="0"/>
          </a:p>
        </p:txBody>
      </p:sp>
      <p:sp>
        <p:nvSpPr>
          <p:cNvPr id="3" name="Sous-titre 2"/>
          <p:cNvSpPr>
            <a:spLocks noGrp="1"/>
          </p:cNvSpPr>
          <p:nvPr>
            <p:ph type="subTitle" idx="1"/>
          </p:nvPr>
        </p:nvSpPr>
        <p:spPr>
          <a:xfrm>
            <a:off x="1258888" y="3429000"/>
            <a:ext cx="5905500" cy="2592388"/>
          </a:xfrm>
        </p:spPr>
        <p:txBody>
          <a:bodyPr rtlCol="0">
            <a:normAutofit fontScale="47500" lnSpcReduction="20000"/>
          </a:bodyPr>
          <a:lstStyle/>
          <a:p>
            <a:pPr marL="571500" indent="-571500" algn="l" fontAlgn="auto">
              <a:lnSpc>
                <a:spcPct val="150000"/>
              </a:lnSpc>
              <a:spcAft>
                <a:spcPts val="0"/>
              </a:spcAft>
              <a:buClr>
                <a:schemeClr val="accent6">
                  <a:lumMod val="75000"/>
                </a:schemeClr>
              </a:buClr>
              <a:buFont typeface="Wingdings" panose="05000000000000000000" pitchFamily="2" charset="2"/>
              <a:buChar char="q"/>
              <a:defRPr/>
            </a:pPr>
            <a:r>
              <a:rPr lang="fr-FR" sz="2800" dirty="0">
                <a:solidFill>
                  <a:schemeClr val="tx1">
                    <a:lumMod val="75000"/>
                    <a:lumOff val="25000"/>
                  </a:schemeClr>
                </a:solidFill>
              </a:rPr>
              <a:t>Affiliation, ouverture de droits de base, ALD</a:t>
            </a:r>
          </a:p>
          <a:p>
            <a:pPr marL="571500" indent="-571500" algn="l" fontAlgn="auto">
              <a:lnSpc>
                <a:spcPct val="150000"/>
              </a:lnSpc>
              <a:spcAft>
                <a:spcPts val="0"/>
              </a:spcAft>
              <a:buClr>
                <a:schemeClr val="accent6">
                  <a:lumMod val="75000"/>
                </a:schemeClr>
              </a:buClr>
              <a:buFont typeface="Wingdings" panose="05000000000000000000" pitchFamily="2" charset="2"/>
              <a:buChar char="q"/>
              <a:defRPr/>
            </a:pPr>
            <a:r>
              <a:rPr lang="fr-FR" sz="2800" dirty="0">
                <a:solidFill>
                  <a:schemeClr val="tx1">
                    <a:lumMod val="75000"/>
                    <a:lumOff val="25000"/>
                  </a:schemeClr>
                </a:solidFill>
              </a:rPr>
              <a:t>Complémentaire santé solidaire</a:t>
            </a:r>
          </a:p>
          <a:p>
            <a:pPr marL="571500" indent="-571500" algn="l" fontAlgn="auto">
              <a:lnSpc>
                <a:spcPct val="150000"/>
              </a:lnSpc>
              <a:spcAft>
                <a:spcPts val="0"/>
              </a:spcAft>
              <a:buClr>
                <a:schemeClr val="accent6">
                  <a:lumMod val="75000"/>
                </a:schemeClr>
              </a:buClr>
              <a:buFont typeface="Wingdings" panose="05000000000000000000" pitchFamily="2" charset="2"/>
              <a:buChar char="q"/>
              <a:defRPr/>
            </a:pPr>
            <a:r>
              <a:rPr lang="fr-FR" sz="2800" dirty="0">
                <a:solidFill>
                  <a:schemeClr val="tx1">
                    <a:lumMod val="75000"/>
                    <a:lumOff val="25000"/>
                  </a:schemeClr>
                </a:solidFill>
              </a:rPr>
              <a:t>AME et soins urgents</a:t>
            </a:r>
          </a:p>
          <a:p>
            <a:pPr marL="571500" indent="-571500" algn="l" fontAlgn="auto">
              <a:lnSpc>
                <a:spcPct val="150000"/>
              </a:lnSpc>
              <a:spcAft>
                <a:spcPts val="0"/>
              </a:spcAft>
              <a:buClr>
                <a:schemeClr val="accent6">
                  <a:lumMod val="75000"/>
                </a:schemeClr>
              </a:buClr>
              <a:buFont typeface="Wingdings" panose="05000000000000000000" pitchFamily="2" charset="2"/>
              <a:buChar char="q"/>
              <a:defRPr/>
            </a:pPr>
            <a:r>
              <a:rPr lang="fr-FR" sz="2800" dirty="0">
                <a:solidFill>
                  <a:schemeClr val="tx1">
                    <a:lumMod val="75000"/>
                    <a:lumOff val="25000"/>
                  </a:schemeClr>
                </a:solidFill>
              </a:rPr>
              <a:t>Autres</a:t>
            </a:r>
          </a:p>
          <a:p>
            <a:pPr marL="571500" indent="-571500" algn="l" fontAlgn="auto">
              <a:lnSpc>
                <a:spcPct val="150000"/>
              </a:lnSpc>
              <a:spcAft>
                <a:spcPts val="0"/>
              </a:spcAft>
              <a:buClr>
                <a:schemeClr val="accent6">
                  <a:lumMod val="75000"/>
                </a:schemeClr>
              </a:buClr>
              <a:buFont typeface="Wingdings" panose="05000000000000000000" pitchFamily="2" charset="2"/>
              <a:buChar char="q"/>
              <a:defRPr/>
            </a:pPr>
            <a:r>
              <a:rPr lang="fr-FR" sz="2800" dirty="0">
                <a:solidFill>
                  <a:schemeClr val="tx1">
                    <a:lumMod val="75000"/>
                    <a:lumOff val="25000"/>
                  </a:schemeClr>
                </a:solidFill>
              </a:rPr>
              <a:t>Accès aux soins</a:t>
            </a:r>
          </a:p>
          <a:p>
            <a:pPr marL="571500" indent="-571500" algn="l" fontAlgn="auto">
              <a:lnSpc>
                <a:spcPct val="150000"/>
              </a:lnSpc>
              <a:spcAft>
                <a:spcPts val="0"/>
              </a:spcAft>
              <a:buClr>
                <a:schemeClr val="accent6">
                  <a:lumMod val="75000"/>
                </a:schemeClr>
              </a:buClr>
              <a:buFont typeface="Wingdings" panose="05000000000000000000" pitchFamily="2" charset="2"/>
              <a:buChar char="q"/>
              <a:defRPr/>
            </a:pPr>
            <a:r>
              <a:rPr lang="fr-FR" sz="2800" dirty="0">
                <a:solidFill>
                  <a:schemeClr val="tx1">
                    <a:lumMod val="75000"/>
                    <a:lumOff val="25000"/>
                  </a:schemeClr>
                </a:solidFill>
              </a:rPr>
              <a:t>https://declare.ameli.fr</a:t>
            </a:r>
          </a:p>
          <a:p>
            <a:pPr marL="571500" indent="-571500" algn="l" fontAlgn="auto">
              <a:lnSpc>
                <a:spcPct val="150000"/>
              </a:lnSpc>
              <a:spcAft>
                <a:spcPts val="0"/>
              </a:spcAft>
              <a:buClr>
                <a:schemeClr val="accent6">
                  <a:lumMod val="75000"/>
                </a:schemeClr>
              </a:buClr>
              <a:buFont typeface="Wingdings" panose="05000000000000000000" pitchFamily="2" charset="2"/>
              <a:buChar char="q"/>
              <a:defRPr/>
            </a:pPr>
            <a:r>
              <a:rPr lang="fr-FR" sz="2800" dirty="0">
                <a:solidFill>
                  <a:schemeClr val="tx1">
                    <a:lumMod val="75000"/>
                    <a:lumOff val="25000"/>
                  </a:schemeClr>
                </a:solidFill>
              </a:rPr>
              <a:t>Contacter les CPAM (assurés sociaux)</a:t>
            </a:r>
          </a:p>
          <a:p>
            <a:pPr marL="571500" indent="-571500" algn="l" fontAlgn="auto">
              <a:lnSpc>
                <a:spcPct val="150000"/>
              </a:lnSpc>
              <a:spcAft>
                <a:spcPts val="0"/>
              </a:spcAft>
              <a:buClr>
                <a:schemeClr val="accent6">
                  <a:lumMod val="75000"/>
                </a:schemeClr>
              </a:buClr>
              <a:buFont typeface="Wingdings" panose="05000000000000000000" pitchFamily="2" charset="2"/>
              <a:buChar char="q"/>
              <a:defRPr/>
            </a:pPr>
            <a:r>
              <a:rPr lang="fr-FR" sz="2800" dirty="0">
                <a:solidFill>
                  <a:schemeClr val="tx1">
                    <a:lumMod val="75000"/>
                    <a:lumOff val="25000"/>
                  </a:schemeClr>
                </a:solidFill>
              </a:rPr>
              <a:t>Compte </a:t>
            </a:r>
            <a:r>
              <a:rPr lang="fr-FR" sz="2800" dirty="0" err="1">
                <a:solidFill>
                  <a:schemeClr val="tx1">
                    <a:lumMod val="75000"/>
                    <a:lumOff val="25000"/>
                  </a:schemeClr>
                </a:solidFill>
              </a:rPr>
              <a:t>ameli</a:t>
            </a:r>
            <a:endParaRPr lang="fr-FR" sz="2800" dirty="0">
              <a:solidFill>
                <a:schemeClr val="tx1">
                  <a:lumMod val="75000"/>
                  <a:lumOff val="25000"/>
                </a:schemeClr>
              </a:solidFill>
            </a:endParaRPr>
          </a:p>
          <a:p>
            <a:pPr marL="571500" indent="-571500" algn="l" fontAlgn="auto">
              <a:lnSpc>
                <a:spcPct val="150000"/>
              </a:lnSpc>
              <a:spcAft>
                <a:spcPts val="0"/>
              </a:spcAft>
              <a:buFont typeface="+mj-lt"/>
              <a:buAutoNum type="romanUcPeriod"/>
              <a:defRPr/>
            </a:pPr>
            <a:endParaRPr lang="fr-FR" sz="2800" dirty="0">
              <a:solidFill>
                <a:schemeClr val="tx1">
                  <a:lumMod val="75000"/>
                  <a:lumOff val="25000"/>
                </a:schemeClr>
              </a:solidFill>
            </a:endParaRPr>
          </a:p>
          <a:p>
            <a:pPr marL="571500" indent="-571500" algn="l" fontAlgn="auto">
              <a:spcAft>
                <a:spcPts val="0"/>
              </a:spcAft>
              <a:buFont typeface="+mj-lt"/>
              <a:buAutoNum type="romanUcPeriod"/>
              <a:defRPr/>
            </a:pPr>
            <a:endParaRPr lang="fr-FR" dirty="0">
              <a:solidFill>
                <a:schemeClr val="tx1">
                  <a:lumMod val="75000"/>
                  <a:lumOff val="25000"/>
                </a:schemeClr>
              </a:solidFill>
            </a:endParaRPr>
          </a:p>
        </p:txBody>
      </p:sp>
      <p:sp>
        <p:nvSpPr>
          <p:cNvPr id="5" name="Espace réservé du numéro de diapositive 4"/>
          <p:cNvSpPr>
            <a:spLocks noGrp="1"/>
          </p:cNvSpPr>
          <p:nvPr>
            <p:ph type="sldNum" sz="quarter" idx="12"/>
          </p:nvPr>
        </p:nvSpPr>
        <p:spPr/>
        <p:txBody>
          <a:bodyPr/>
          <a:lstStyle/>
          <a:p>
            <a:pPr>
              <a:defRPr/>
            </a:pPr>
            <a:fld id="{ED21953C-E378-4A5D-B138-F324F1BF8DA3}" type="slidenum">
              <a:rPr lang="fr-FR"/>
              <a:pPr>
                <a:defRPr/>
              </a:pPr>
              <a:t>1</a:t>
            </a:fld>
            <a:endParaRPr lang="fr-FR"/>
          </a:p>
        </p:txBody>
      </p:sp>
      <p:sp>
        <p:nvSpPr>
          <p:cNvPr id="5124" name="ZoneTexte 3"/>
          <p:cNvSpPr txBox="1">
            <a:spLocks noChangeArrowheads="1"/>
          </p:cNvSpPr>
          <p:nvPr/>
        </p:nvSpPr>
        <p:spPr bwMode="auto">
          <a:xfrm flipH="1">
            <a:off x="468313" y="276225"/>
            <a:ext cx="1150937" cy="369888"/>
          </a:xfrm>
          <a:prstGeom prst="rect">
            <a:avLst/>
          </a:prstGeom>
          <a:solidFill>
            <a:schemeClr val="bg1"/>
          </a:solidFill>
          <a:ln w="9525">
            <a:noFill/>
            <a:miter lim="800000"/>
            <a:headEnd/>
            <a:tailEnd/>
          </a:ln>
        </p:spPr>
        <p:txBody>
          <a:bodyPr>
            <a:spAutoFit/>
          </a:bodyPr>
          <a:lstStyle/>
          <a:p>
            <a:pPr algn="ctr"/>
            <a:r>
              <a:rPr lang="fr-FR" b="1">
                <a:solidFill>
                  <a:srgbClr val="0070C0"/>
                </a:solidFill>
                <a:latin typeface="Calibri" pitchFamily="34" charset="0"/>
              </a:rPr>
              <a:t>Covid-19</a:t>
            </a:r>
          </a:p>
        </p:txBody>
      </p:sp>
      <p:sp>
        <p:nvSpPr>
          <p:cNvPr id="5125"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latin typeface="Calibri" pitchFamily="34" charset="0"/>
            </a:endParaRPr>
          </a:p>
        </p:txBody>
      </p:sp>
      <p:pic>
        <p:nvPicPr>
          <p:cNvPr id="5126" name="Picture 1"/>
          <p:cNvPicPr>
            <a:picLocks noChangeAspect="1" noChangeArrowheads="1"/>
          </p:cNvPicPr>
          <p:nvPr/>
        </p:nvPicPr>
        <p:blipFill>
          <a:blip r:embed="rId2"/>
          <a:srcRect/>
          <a:stretch>
            <a:fillRect/>
          </a:stretch>
        </p:blipFill>
        <p:spPr bwMode="auto">
          <a:xfrm>
            <a:off x="6875463" y="214313"/>
            <a:ext cx="2017712" cy="8636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6450" y="46038"/>
            <a:ext cx="8229600" cy="706437"/>
          </a:xfrm>
        </p:spPr>
        <p:txBody>
          <a:bodyPr rtlCol="0"/>
          <a:lstStyle/>
          <a:p>
            <a:pPr fontAlgn="auto">
              <a:spcAft>
                <a:spcPts val="0"/>
              </a:spcAft>
              <a:defRPr/>
            </a:pPr>
            <a:r>
              <a:rPr lang="fr-FR" dirty="0"/>
              <a:t>Affiliation, ouverture de droits, ALD</a:t>
            </a:r>
          </a:p>
        </p:txBody>
      </p:sp>
      <p:sp>
        <p:nvSpPr>
          <p:cNvPr id="3" name="ZoneTexte 2"/>
          <p:cNvSpPr txBox="1"/>
          <p:nvPr/>
        </p:nvSpPr>
        <p:spPr>
          <a:xfrm>
            <a:off x="250825" y="2152650"/>
            <a:ext cx="8569325" cy="4462463"/>
          </a:xfrm>
          <a:prstGeom prst="rect">
            <a:avLst/>
          </a:prstGeom>
          <a:noFill/>
        </p:spPr>
        <p:txBody>
          <a:bodyPr>
            <a:spAutoFit/>
          </a:bodyPr>
          <a:lstStyle/>
          <a:p>
            <a:pPr fontAlgn="auto">
              <a:spcBef>
                <a:spcPts val="0"/>
              </a:spcBef>
              <a:spcAft>
                <a:spcPts val="0"/>
              </a:spcAft>
              <a:defRPr/>
            </a:pPr>
            <a:r>
              <a:rPr lang="fr-FR" sz="1600" dirty="0">
                <a:solidFill>
                  <a:schemeClr val="tx1">
                    <a:lumMod val="75000"/>
                    <a:lumOff val="25000"/>
                  </a:schemeClr>
                </a:solidFill>
                <a:latin typeface="+mn-lt"/>
                <a:cs typeface="+mn-cs"/>
              </a:rPr>
              <a:t>Traitement prioritaire des dossiers relatifs :</a:t>
            </a:r>
          </a:p>
          <a:p>
            <a:pPr fontAlgn="auto">
              <a:spcBef>
                <a:spcPts val="0"/>
              </a:spcBef>
              <a:spcAft>
                <a:spcPts val="0"/>
              </a:spcAft>
              <a:defRPr/>
            </a:pPr>
            <a:endParaRPr lang="fr-FR" sz="1600" dirty="0">
              <a:solidFill>
                <a:schemeClr val="tx1">
                  <a:lumMod val="75000"/>
                  <a:lumOff val="25000"/>
                </a:schemeClr>
              </a:solidFill>
              <a:latin typeface="+mn-lt"/>
              <a:cs typeface="+mn-cs"/>
            </a:endParaRPr>
          </a:p>
          <a:p>
            <a:pPr marL="285750" indent="-285750" fontAlgn="auto">
              <a:spcBef>
                <a:spcPts val="0"/>
              </a:spcBef>
              <a:spcAft>
                <a:spcPts val="0"/>
              </a:spcAft>
              <a:buFont typeface="Arial" panose="020B0604020202020204" pitchFamily="34" charset="0"/>
              <a:buChar char="•"/>
              <a:defRPr/>
            </a:pPr>
            <a:r>
              <a:rPr lang="fr-FR" sz="1600" b="1" dirty="0">
                <a:solidFill>
                  <a:schemeClr val="tx1">
                    <a:lumMod val="75000"/>
                    <a:lumOff val="25000"/>
                  </a:schemeClr>
                </a:solidFill>
                <a:latin typeface="+mn-lt"/>
                <a:cs typeface="+mn-cs"/>
              </a:rPr>
              <a:t>À l’affiliation </a:t>
            </a:r>
            <a:r>
              <a:rPr lang="fr-FR" sz="1600" dirty="0">
                <a:solidFill>
                  <a:schemeClr val="tx1">
                    <a:lumMod val="75000"/>
                    <a:lumOff val="25000"/>
                  </a:schemeClr>
                </a:solidFill>
                <a:latin typeface="+mn-lt"/>
                <a:cs typeface="+mn-cs"/>
              </a:rPr>
              <a:t>: </a:t>
            </a:r>
          </a:p>
          <a:p>
            <a:pPr marL="285750" indent="-285750" fontAlgn="auto">
              <a:spcBef>
                <a:spcPts val="0"/>
              </a:spcBef>
              <a:spcAft>
                <a:spcPts val="0"/>
              </a:spcAft>
              <a:buFont typeface="Arial" panose="020B0604020202020204" pitchFamily="34" charset="0"/>
              <a:buChar char="•"/>
              <a:defRPr/>
            </a:pPr>
            <a:endParaRPr lang="fr-FR" sz="1600" dirty="0">
              <a:solidFill>
                <a:schemeClr val="tx1">
                  <a:lumMod val="75000"/>
                  <a:lumOff val="25000"/>
                </a:schemeClr>
              </a:solidFill>
              <a:latin typeface="+mn-lt"/>
              <a:cs typeface="+mn-cs"/>
            </a:endParaRPr>
          </a:p>
          <a:p>
            <a:pPr marL="742950" lvl="1" indent="-285750" fontAlgn="auto">
              <a:spcBef>
                <a:spcPts val="0"/>
              </a:spcBef>
              <a:spcAft>
                <a:spcPts val="0"/>
              </a:spcAft>
              <a:buFont typeface="Arial" panose="020B0604020202020204" pitchFamily="34" charset="0"/>
              <a:buChar char="•"/>
              <a:defRPr/>
            </a:pPr>
            <a:r>
              <a:rPr lang="fr-FR" sz="1600" dirty="0">
                <a:solidFill>
                  <a:schemeClr val="tx1">
                    <a:lumMod val="75000"/>
                    <a:lumOff val="25000"/>
                  </a:schemeClr>
                </a:solidFill>
                <a:latin typeface="+mn-lt"/>
                <a:cs typeface="+mn-cs"/>
              </a:rPr>
              <a:t>Ouverture des droits de base (PUMA )</a:t>
            </a:r>
          </a:p>
          <a:p>
            <a:pPr marL="742950" lvl="1" indent="-285750" fontAlgn="auto">
              <a:spcBef>
                <a:spcPts val="0"/>
              </a:spcBef>
              <a:spcAft>
                <a:spcPts val="0"/>
              </a:spcAft>
              <a:buFont typeface="Arial" panose="020B0604020202020204" pitchFamily="34" charset="0"/>
              <a:buChar char="•"/>
              <a:defRPr/>
            </a:pPr>
            <a:r>
              <a:rPr lang="fr-FR" sz="1600" dirty="0">
                <a:solidFill>
                  <a:schemeClr val="tx1">
                    <a:lumMod val="75000"/>
                    <a:lumOff val="25000"/>
                  </a:schemeClr>
                </a:solidFill>
                <a:latin typeface="+mn-lt"/>
                <a:cs typeface="+mn-cs"/>
              </a:rPr>
              <a:t>Les demandes de création d’enfants mineurs </a:t>
            </a:r>
          </a:p>
          <a:p>
            <a:pPr marL="742950" lvl="1" indent="-285750" fontAlgn="auto">
              <a:spcBef>
                <a:spcPts val="0"/>
              </a:spcBef>
              <a:spcAft>
                <a:spcPts val="0"/>
              </a:spcAft>
              <a:buFont typeface="Arial" panose="020B0604020202020204" pitchFamily="34" charset="0"/>
              <a:buChar char="•"/>
              <a:defRPr/>
            </a:pPr>
            <a:r>
              <a:rPr lang="fr-FR" sz="1600" dirty="0">
                <a:solidFill>
                  <a:schemeClr val="tx1">
                    <a:lumMod val="75000"/>
                    <a:lumOff val="25000"/>
                  </a:schemeClr>
                </a:solidFill>
                <a:latin typeface="+mn-lt"/>
                <a:cs typeface="+mn-cs"/>
              </a:rPr>
              <a:t>L’enregistrement des coordonnées bancaires (créations et mises à jour )</a:t>
            </a:r>
          </a:p>
          <a:p>
            <a:pPr marL="742950" lvl="1" indent="-285750" fontAlgn="auto">
              <a:spcBef>
                <a:spcPts val="0"/>
              </a:spcBef>
              <a:spcAft>
                <a:spcPts val="0"/>
              </a:spcAft>
              <a:buFont typeface="Arial" panose="020B0604020202020204" pitchFamily="34" charset="0"/>
              <a:buChar char="•"/>
              <a:defRPr/>
            </a:pPr>
            <a:r>
              <a:rPr lang="fr-FR" sz="1600" dirty="0">
                <a:solidFill>
                  <a:schemeClr val="tx1">
                    <a:lumMod val="75000"/>
                    <a:lumOff val="25000"/>
                  </a:schemeClr>
                </a:solidFill>
                <a:latin typeface="+mn-lt"/>
                <a:cs typeface="+mn-cs"/>
              </a:rPr>
              <a:t>Changement d’un régime à un autre</a:t>
            </a:r>
          </a:p>
          <a:p>
            <a:pPr lvl="1" fontAlgn="auto">
              <a:spcBef>
                <a:spcPts val="0"/>
              </a:spcBef>
              <a:spcAft>
                <a:spcPts val="0"/>
              </a:spcAft>
              <a:defRPr/>
            </a:pPr>
            <a:endParaRPr lang="fr-FR" sz="1600" dirty="0">
              <a:solidFill>
                <a:schemeClr val="tx1">
                  <a:lumMod val="75000"/>
                  <a:lumOff val="25000"/>
                </a:schemeClr>
              </a:solidFill>
              <a:latin typeface="+mn-lt"/>
              <a:cs typeface="+mn-cs"/>
            </a:endParaRPr>
          </a:p>
          <a:p>
            <a:pPr lvl="1" fontAlgn="auto">
              <a:spcBef>
                <a:spcPts val="0"/>
              </a:spcBef>
              <a:spcAft>
                <a:spcPts val="0"/>
              </a:spcAft>
              <a:defRPr/>
            </a:pPr>
            <a:endParaRPr lang="fr-FR" sz="1600" dirty="0">
              <a:solidFill>
                <a:schemeClr val="tx1">
                  <a:lumMod val="75000"/>
                  <a:lumOff val="25000"/>
                </a:schemeClr>
              </a:solidFill>
              <a:latin typeface="+mn-lt"/>
              <a:cs typeface="+mn-cs"/>
            </a:endParaRPr>
          </a:p>
          <a:p>
            <a:pPr lvl="1" fontAlgn="auto">
              <a:spcBef>
                <a:spcPts val="0"/>
              </a:spcBef>
              <a:spcAft>
                <a:spcPts val="0"/>
              </a:spcAft>
              <a:defRPr/>
            </a:pPr>
            <a:endParaRPr lang="fr-FR" sz="1600" dirty="0">
              <a:solidFill>
                <a:schemeClr val="tx1">
                  <a:lumMod val="75000"/>
                  <a:lumOff val="25000"/>
                </a:schemeClr>
              </a:solidFill>
              <a:latin typeface="+mn-lt"/>
              <a:cs typeface="+mn-cs"/>
            </a:endParaRPr>
          </a:p>
          <a:p>
            <a:pPr lvl="1" fontAlgn="auto">
              <a:spcBef>
                <a:spcPts val="0"/>
              </a:spcBef>
              <a:spcAft>
                <a:spcPts val="0"/>
              </a:spcAft>
              <a:defRPr/>
            </a:pPr>
            <a:endParaRPr lang="fr-FR" sz="1600" dirty="0">
              <a:solidFill>
                <a:schemeClr val="tx1">
                  <a:lumMod val="75000"/>
                  <a:lumOff val="25000"/>
                </a:schemeClr>
              </a:solidFill>
              <a:latin typeface="+mn-lt"/>
              <a:cs typeface="+mn-cs"/>
            </a:endParaRPr>
          </a:p>
          <a:p>
            <a:pPr lvl="1" fontAlgn="auto">
              <a:spcBef>
                <a:spcPts val="0"/>
              </a:spcBef>
              <a:spcAft>
                <a:spcPts val="0"/>
              </a:spcAft>
              <a:defRPr/>
            </a:pPr>
            <a:endParaRPr lang="fr-FR" sz="1600" dirty="0">
              <a:solidFill>
                <a:schemeClr val="tx1">
                  <a:lumMod val="75000"/>
                  <a:lumOff val="25000"/>
                </a:schemeClr>
              </a:solidFill>
              <a:latin typeface="+mn-lt"/>
              <a:cs typeface="+mn-cs"/>
            </a:endParaRPr>
          </a:p>
          <a:p>
            <a:pPr lvl="1" fontAlgn="auto">
              <a:spcBef>
                <a:spcPts val="0"/>
              </a:spcBef>
              <a:spcAft>
                <a:spcPts val="0"/>
              </a:spcAft>
              <a:defRPr/>
            </a:pPr>
            <a:endParaRPr lang="fr-FR" sz="1600" dirty="0">
              <a:solidFill>
                <a:schemeClr val="tx1">
                  <a:lumMod val="75000"/>
                  <a:lumOff val="25000"/>
                </a:schemeClr>
              </a:solidFill>
              <a:latin typeface="+mn-lt"/>
              <a:cs typeface="+mn-cs"/>
            </a:endParaRPr>
          </a:p>
          <a:p>
            <a:pPr marL="285750" indent="-285750" fontAlgn="auto">
              <a:spcBef>
                <a:spcPts val="0"/>
              </a:spcBef>
              <a:spcAft>
                <a:spcPts val="0"/>
              </a:spcAft>
              <a:buFont typeface="Arial" panose="020B0604020202020204" pitchFamily="34" charset="0"/>
              <a:buChar char="•"/>
              <a:defRPr/>
            </a:pPr>
            <a:r>
              <a:rPr lang="fr-FR" sz="1600" b="1" dirty="0">
                <a:solidFill>
                  <a:schemeClr val="tx1">
                    <a:lumMod val="75000"/>
                    <a:lumOff val="25000"/>
                  </a:schemeClr>
                </a:solidFill>
                <a:latin typeface="+mn-lt"/>
                <a:cs typeface="+mn-cs"/>
              </a:rPr>
              <a:t>Au maintien des droits ALD </a:t>
            </a:r>
            <a:r>
              <a:rPr lang="fr-FR" sz="1600" dirty="0">
                <a:solidFill>
                  <a:schemeClr val="tx1">
                    <a:lumMod val="75000"/>
                    <a:lumOff val="25000"/>
                  </a:schemeClr>
                </a:solidFill>
                <a:latin typeface="+mn-lt"/>
                <a:cs typeface="+mn-cs"/>
              </a:rPr>
              <a:t>:  prolongation des droits pendant la période de confinement.</a:t>
            </a:r>
          </a:p>
          <a:p>
            <a:pPr marL="742950" lvl="1" indent="-285750" fontAlgn="auto">
              <a:spcBef>
                <a:spcPts val="0"/>
              </a:spcBef>
              <a:spcAft>
                <a:spcPts val="0"/>
              </a:spcAft>
              <a:buFont typeface="Arial" panose="020B0604020202020204" pitchFamily="34" charset="0"/>
              <a:buChar char="•"/>
              <a:defRPr/>
            </a:pPr>
            <a:endParaRPr lang="fr-FR" sz="1600" dirty="0">
              <a:solidFill>
                <a:schemeClr val="tx1">
                  <a:lumMod val="75000"/>
                  <a:lumOff val="25000"/>
                </a:schemeClr>
              </a:solidFill>
              <a:latin typeface="+mn-lt"/>
              <a:cs typeface="+mn-cs"/>
            </a:endParaRPr>
          </a:p>
          <a:p>
            <a:pPr lvl="3" fontAlgn="auto">
              <a:spcBef>
                <a:spcPts val="0"/>
              </a:spcBef>
              <a:spcAft>
                <a:spcPts val="0"/>
              </a:spcAft>
              <a:defRPr/>
            </a:pPr>
            <a:r>
              <a:rPr lang="fr-FR" sz="1600" dirty="0">
                <a:latin typeface="+mn-lt"/>
                <a:cs typeface="+mn-cs"/>
              </a:rPr>
              <a:t>* </a:t>
            </a:r>
            <a:r>
              <a:rPr lang="fr-FR" sz="1200" i="1" dirty="0">
                <a:latin typeface="+mn-lt"/>
                <a:cs typeface="+mn-cs"/>
              </a:rPr>
              <a:t>Visas de long séjour, titres de séjour (à l’exception des titres délivrés au personnel diplomatique et consulaire), autorisation provisoire de séjour, attestation de demande d’asile, récépissé de demande de titre de séjour.</a:t>
            </a:r>
          </a:p>
        </p:txBody>
      </p:sp>
      <p:sp>
        <p:nvSpPr>
          <p:cNvPr id="8" name="Espace réservé du numéro de diapositive 4"/>
          <p:cNvSpPr>
            <a:spLocks noGrp="1"/>
          </p:cNvSpPr>
          <p:nvPr>
            <p:ph type="sldNum" sz="quarter" idx="12"/>
          </p:nvPr>
        </p:nvSpPr>
        <p:spPr>
          <a:xfrm>
            <a:off x="6677025" y="6369050"/>
            <a:ext cx="981075" cy="365125"/>
          </a:xfrm>
        </p:spPr>
        <p:txBody>
          <a:bodyPr/>
          <a:lstStyle/>
          <a:p>
            <a:pPr>
              <a:defRPr/>
            </a:pPr>
            <a:fld id="{065FDEDD-0776-4215-B5AC-E03361A602CE}" type="slidenum">
              <a:rPr lang="fr-FR"/>
              <a:pPr>
                <a:defRPr/>
              </a:pPr>
              <a:t>2</a:t>
            </a:fld>
            <a:endParaRPr lang="fr-FR" dirty="0"/>
          </a:p>
        </p:txBody>
      </p:sp>
      <p:sp>
        <p:nvSpPr>
          <p:cNvPr id="4" name="Bulle ronde 3"/>
          <p:cNvSpPr/>
          <p:nvPr/>
        </p:nvSpPr>
        <p:spPr>
          <a:xfrm>
            <a:off x="3779838" y="620713"/>
            <a:ext cx="4824412" cy="2447925"/>
          </a:xfrm>
          <a:prstGeom prst="wedgeEllipseCallout">
            <a:avLst>
              <a:gd name="adj1" fmla="val -25304"/>
              <a:gd name="adj2" fmla="val 5970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fr-FR" dirty="0"/>
              <a:t>Les français de retour de l’étranger entre le 1</a:t>
            </a:r>
            <a:r>
              <a:rPr lang="fr-FR" baseline="30000" dirty="0"/>
              <a:t>er</a:t>
            </a:r>
            <a:r>
              <a:rPr lang="fr-FR" dirty="0"/>
              <a:t> mars et le 1</a:t>
            </a:r>
            <a:r>
              <a:rPr lang="fr-FR" baseline="30000" dirty="0"/>
              <a:t>er</a:t>
            </a:r>
            <a:r>
              <a:rPr lang="fr-FR" dirty="0"/>
              <a:t> juin bénéficient de la  Protection Universelle maladie dès leur arrivée sur le territoire (pas de délai de carence de trois mois de résidence).</a:t>
            </a:r>
          </a:p>
        </p:txBody>
      </p:sp>
      <p:sp>
        <p:nvSpPr>
          <p:cNvPr id="5" name="Bulle ronde 4"/>
          <p:cNvSpPr/>
          <p:nvPr/>
        </p:nvSpPr>
        <p:spPr>
          <a:xfrm>
            <a:off x="5338763" y="3930650"/>
            <a:ext cx="3625850" cy="1585913"/>
          </a:xfrm>
          <a:prstGeom prst="wedgeEllipseCallout">
            <a:avLst>
              <a:gd name="adj1" fmla="val -54149"/>
              <a:gd name="adj2" fmla="val -3724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dirty="0"/>
              <a:t>Les titres de séjour arrivant à échéance à compter du 16 mars jusqu’au 15 mai sont prolongés de 3 mois*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6450" y="46038"/>
            <a:ext cx="8229600" cy="706437"/>
          </a:xfrm>
        </p:spPr>
        <p:txBody>
          <a:bodyPr rtlCol="0"/>
          <a:lstStyle/>
          <a:p>
            <a:pPr fontAlgn="auto">
              <a:spcAft>
                <a:spcPts val="0"/>
              </a:spcAft>
              <a:defRPr/>
            </a:pPr>
            <a:r>
              <a:rPr lang="fr-FR" dirty="0"/>
              <a:t>Complémentaire santé solidaire</a:t>
            </a:r>
          </a:p>
        </p:txBody>
      </p:sp>
      <p:sp>
        <p:nvSpPr>
          <p:cNvPr id="3" name="ZoneTexte 2"/>
          <p:cNvSpPr txBox="1"/>
          <p:nvPr/>
        </p:nvSpPr>
        <p:spPr>
          <a:xfrm>
            <a:off x="395288" y="1341438"/>
            <a:ext cx="8569325" cy="4032250"/>
          </a:xfrm>
          <a:prstGeom prst="rect">
            <a:avLst/>
          </a:prstGeom>
          <a:noFill/>
        </p:spPr>
        <p:txBody>
          <a:bodyPr>
            <a:spAutoFit/>
          </a:bodyPr>
          <a:lstStyle/>
          <a:p>
            <a:pPr fontAlgn="auto">
              <a:spcBef>
                <a:spcPts val="0"/>
              </a:spcBef>
              <a:spcAft>
                <a:spcPts val="0"/>
              </a:spcAft>
              <a:defRPr/>
            </a:pPr>
            <a:endParaRPr lang="fr-FR" sz="1600" b="1" dirty="0">
              <a:solidFill>
                <a:schemeClr val="tx1">
                  <a:lumMod val="75000"/>
                  <a:lumOff val="25000"/>
                </a:schemeClr>
              </a:solidFill>
              <a:latin typeface="+mn-lt"/>
              <a:cs typeface="+mn-cs"/>
            </a:endParaRPr>
          </a:p>
          <a:p>
            <a:pPr marL="285750" indent="-285750" fontAlgn="auto">
              <a:spcBef>
                <a:spcPts val="0"/>
              </a:spcBef>
              <a:spcAft>
                <a:spcPts val="0"/>
              </a:spcAft>
              <a:buFont typeface="Arial" panose="020B0604020202020204" pitchFamily="34" charset="0"/>
              <a:buChar char="•"/>
              <a:defRPr/>
            </a:pPr>
            <a:r>
              <a:rPr lang="fr-FR" sz="1600" b="1" dirty="0">
                <a:solidFill>
                  <a:schemeClr val="tx1">
                    <a:lumMod val="75000"/>
                    <a:lumOff val="25000"/>
                  </a:schemeClr>
                </a:solidFill>
                <a:latin typeface="+mn-lt"/>
                <a:cs typeface="+mn-cs"/>
              </a:rPr>
              <a:t>Ouverture de droits  à la complémentaire santé solidaire : </a:t>
            </a:r>
          </a:p>
          <a:p>
            <a:pPr marL="742950" lvl="1" indent="-285750" fontAlgn="auto">
              <a:spcBef>
                <a:spcPts val="0"/>
              </a:spcBef>
              <a:spcAft>
                <a:spcPts val="0"/>
              </a:spcAft>
              <a:buFont typeface="Arial" panose="020B0604020202020204" pitchFamily="34" charset="0"/>
              <a:buChar char="•"/>
              <a:defRPr/>
            </a:pPr>
            <a:r>
              <a:rPr lang="fr-FR" sz="1600" dirty="0">
                <a:solidFill>
                  <a:schemeClr val="tx1">
                    <a:lumMod val="75000"/>
                    <a:lumOff val="25000"/>
                  </a:schemeClr>
                </a:solidFill>
                <a:latin typeface="+mn-lt"/>
                <a:cs typeface="+mn-cs"/>
              </a:rPr>
              <a:t>Les premières demandes de complémentaire santé solidaire sont à privilégier via le compte </a:t>
            </a:r>
            <a:r>
              <a:rPr lang="fr-FR" sz="1600" dirty="0" err="1">
                <a:solidFill>
                  <a:schemeClr val="tx1">
                    <a:lumMod val="75000"/>
                    <a:lumOff val="25000"/>
                  </a:schemeClr>
                </a:solidFill>
                <a:latin typeface="+mn-lt"/>
                <a:cs typeface="+mn-cs"/>
              </a:rPr>
              <a:t>Ameli</a:t>
            </a:r>
            <a:r>
              <a:rPr lang="fr-FR" sz="1600" dirty="0">
                <a:solidFill>
                  <a:schemeClr val="tx1">
                    <a:lumMod val="75000"/>
                    <a:lumOff val="25000"/>
                  </a:schemeClr>
                </a:solidFill>
                <a:latin typeface="+mn-lt"/>
                <a:cs typeface="+mn-cs"/>
              </a:rPr>
              <a:t>.   </a:t>
            </a:r>
          </a:p>
          <a:p>
            <a:pPr fontAlgn="auto">
              <a:spcBef>
                <a:spcPts val="0"/>
              </a:spcBef>
              <a:spcAft>
                <a:spcPts val="0"/>
              </a:spcAft>
              <a:defRPr/>
            </a:pPr>
            <a:endParaRPr lang="fr-FR" sz="1600" b="1" dirty="0">
              <a:solidFill>
                <a:schemeClr val="tx1">
                  <a:lumMod val="75000"/>
                  <a:lumOff val="25000"/>
                </a:schemeClr>
              </a:solidFill>
              <a:latin typeface="+mn-lt"/>
              <a:cs typeface="+mn-cs"/>
            </a:endParaRPr>
          </a:p>
          <a:p>
            <a:pPr marL="285750" indent="-285750" fontAlgn="auto">
              <a:spcBef>
                <a:spcPts val="0"/>
              </a:spcBef>
              <a:spcAft>
                <a:spcPts val="0"/>
              </a:spcAft>
              <a:buFont typeface="Arial" panose="020B0604020202020204" pitchFamily="34" charset="0"/>
              <a:buChar char="•"/>
              <a:defRPr/>
            </a:pPr>
            <a:r>
              <a:rPr lang="fr-FR" sz="1600" b="1" dirty="0">
                <a:solidFill>
                  <a:schemeClr val="tx1">
                    <a:lumMod val="75000"/>
                    <a:lumOff val="25000"/>
                  </a:schemeClr>
                </a:solidFill>
                <a:latin typeface="+mn-lt"/>
                <a:cs typeface="+mn-cs"/>
              </a:rPr>
              <a:t>Maintien de droit  à la CMUC et à la Complémentaire santé solidaire : </a:t>
            </a:r>
          </a:p>
          <a:p>
            <a:pPr marL="742950" lvl="1" indent="-285750" algn="just" fontAlgn="auto">
              <a:spcBef>
                <a:spcPts val="0"/>
              </a:spcBef>
              <a:spcAft>
                <a:spcPts val="0"/>
              </a:spcAft>
              <a:buFont typeface="Arial" panose="020B0604020202020204" pitchFamily="34" charset="0"/>
              <a:buChar char="•"/>
              <a:defRPr/>
            </a:pPr>
            <a:r>
              <a:rPr lang="fr-FR" sz="1600" dirty="0">
                <a:solidFill>
                  <a:schemeClr val="tx1">
                    <a:lumMod val="75000"/>
                    <a:lumOff val="25000"/>
                  </a:schemeClr>
                </a:solidFill>
                <a:latin typeface="+mn-lt"/>
                <a:cs typeface="+mn-cs"/>
              </a:rPr>
              <a:t>Pour les bénéficiaires de la CMU-C ou de la complémentaire santé solidaire avec ou sans  participation financière </a:t>
            </a:r>
            <a:r>
              <a:rPr lang="fr-FR" sz="1600" b="1" dirty="0">
                <a:solidFill>
                  <a:schemeClr val="tx1">
                    <a:lumMod val="75000"/>
                    <a:lumOff val="25000"/>
                  </a:schemeClr>
                </a:solidFill>
                <a:latin typeface="+mn-lt"/>
                <a:cs typeface="+mn-cs"/>
              </a:rPr>
              <a:t>arrivant à échéance entre le 12mars et le 31 juillet inclus </a:t>
            </a:r>
            <a:r>
              <a:rPr lang="fr-FR" sz="1600" dirty="0">
                <a:solidFill>
                  <a:schemeClr val="tx1">
                    <a:lumMod val="75000"/>
                    <a:lumOff val="25000"/>
                  </a:schemeClr>
                </a:solidFill>
                <a:latin typeface="+mn-lt"/>
                <a:cs typeface="+mn-cs"/>
              </a:rPr>
              <a:t>: une </a:t>
            </a:r>
            <a:r>
              <a:rPr lang="fr-FR" sz="1600" b="1" dirty="0">
                <a:solidFill>
                  <a:schemeClr val="tx1">
                    <a:lumMod val="75000"/>
                    <a:lumOff val="25000"/>
                  </a:schemeClr>
                </a:solidFill>
                <a:latin typeface="+mn-lt"/>
                <a:cs typeface="+mn-cs"/>
              </a:rPr>
              <a:t>prolongation automatique pour 3 mois </a:t>
            </a:r>
            <a:r>
              <a:rPr lang="fr-FR" sz="1600" dirty="0">
                <a:solidFill>
                  <a:schemeClr val="tx1">
                    <a:lumMod val="75000"/>
                    <a:lumOff val="25000"/>
                  </a:schemeClr>
                </a:solidFill>
                <a:latin typeface="+mn-lt"/>
                <a:cs typeface="+mn-cs"/>
              </a:rPr>
              <a:t>va être opérée.  L’assuré n’a aucune action à réaliser. Il sera informé via un message sur son compte </a:t>
            </a:r>
            <a:r>
              <a:rPr lang="fr-FR" sz="1600" dirty="0" err="1">
                <a:solidFill>
                  <a:schemeClr val="tx1">
                    <a:lumMod val="75000"/>
                    <a:lumOff val="25000"/>
                  </a:schemeClr>
                </a:solidFill>
                <a:latin typeface="+mn-lt"/>
                <a:cs typeface="+mn-cs"/>
              </a:rPr>
              <a:t>ameli</a:t>
            </a:r>
            <a:r>
              <a:rPr lang="fr-FR" sz="1600" dirty="0">
                <a:solidFill>
                  <a:schemeClr val="tx1">
                    <a:lumMod val="75000"/>
                    <a:lumOff val="25000"/>
                  </a:schemeClr>
                </a:solidFill>
                <a:latin typeface="+mn-lt"/>
                <a:cs typeface="+mn-cs"/>
              </a:rPr>
              <a:t> (62% des bénéficiaires de la CMUC sont détenteurs d’un compte aujourd’hui). Dans tous les cas, il recevra une attestation de droit.</a:t>
            </a:r>
          </a:p>
          <a:p>
            <a:pPr fontAlgn="auto">
              <a:spcBef>
                <a:spcPts val="0"/>
              </a:spcBef>
              <a:spcAft>
                <a:spcPts val="0"/>
              </a:spcAft>
              <a:defRPr/>
            </a:pPr>
            <a:endParaRPr lang="fr-FR" sz="1600" dirty="0">
              <a:solidFill>
                <a:schemeClr val="tx1">
                  <a:lumMod val="75000"/>
                  <a:lumOff val="25000"/>
                </a:schemeClr>
              </a:solidFill>
              <a:latin typeface="+mn-lt"/>
              <a:cs typeface="+mn-cs"/>
            </a:endParaRPr>
          </a:p>
          <a:p>
            <a:pPr marL="285750" indent="-285750" fontAlgn="auto">
              <a:spcBef>
                <a:spcPts val="0"/>
              </a:spcBef>
              <a:spcAft>
                <a:spcPts val="0"/>
              </a:spcAft>
              <a:buFont typeface="Arial" panose="020B0604020202020204" pitchFamily="34" charset="0"/>
              <a:buChar char="•"/>
              <a:defRPr/>
            </a:pPr>
            <a:r>
              <a:rPr lang="fr-FR" sz="1600" b="1" dirty="0">
                <a:solidFill>
                  <a:schemeClr val="tx1">
                    <a:lumMod val="75000"/>
                    <a:lumOff val="25000"/>
                  </a:schemeClr>
                </a:solidFill>
                <a:latin typeface="+mn-lt"/>
                <a:cs typeface="+mn-cs"/>
              </a:rPr>
              <a:t>Maintien des contrats ACS : </a:t>
            </a:r>
            <a:r>
              <a:rPr lang="fr-FR" sz="1600" dirty="0">
                <a:solidFill>
                  <a:schemeClr val="tx1">
                    <a:lumMod val="75000"/>
                    <a:lumOff val="25000"/>
                  </a:schemeClr>
                </a:solidFill>
                <a:latin typeface="+mn-lt"/>
                <a:cs typeface="+mn-cs"/>
              </a:rPr>
              <a:t>	</a:t>
            </a:r>
          </a:p>
          <a:p>
            <a:pPr marL="742950" lvl="1" indent="-285750" algn="just" fontAlgn="auto">
              <a:spcBef>
                <a:spcPts val="0"/>
              </a:spcBef>
              <a:spcAft>
                <a:spcPts val="0"/>
              </a:spcAft>
              <a:buFont typeface="Arial" panose="020B0604020202020204" pitchFamily="34" charset="0"/>
              <a:buChar char="•"/>
              <a:defRPr/>
            </a:pPr>
            <a:r>
              <a:rPr lang="fr-FR" sz="1600" dirty="0">
                <a:solidFill>
                  <a:schemeClr val="tx1">
                    <a:lumMod val="75000"/>
                    <a:lumOff val="25000"/>
                  </a:schemeClr>
                </a:solidFill>
                <a:latin typeface="+mn-lt"/>
                <a:cs typeface="+mn-cs"/>
              </a:rPr>
              <a:t>Pour les bénéficiaires d’un contrat ACS </a:t>
            </a:r>
            <a:r>
              <a:rPr lang="fr-FR" sz="1600" b="1" dirty="0">
                <a:solidFill>
                  <a:schemeClr val="tx1">
                    <a:lumMod val="75000"/>
                    <a:lumOff val="25000"/>
                  </a:schemeClr>
                </a:solidFill>
                <a:latin typeface="+mn-lt"/>
                <a:cs typeface="+mn-cs"/>
              </a:rPr>
              <a:t>arrivant à échéance entre le 12 mars et le 31 juillet 2020</a:t>
            </a:r>
            <a:r>
              <a:rPr lang="fr-FR" sz="1600" dirty="0">
                <a:solidFill>
                  <a:schemeClr val="tx1">
                    <a:lumMod val="75000"/>
                    <a:lumOff val="25000"/>
                  </a:schemeClr>
                </a:solidFill>
                <a:latin typeface="+mn-lt"/>
                <a:cs typeface="+mn-cs"/>
              </a:rPr>
              <a:t> : une prolongation du </a:t>
            </a:r>
            <a:r>
              <a:rPr lang="fr-FR" sz="1600" b="1" dirty="0">
                <a:solidFill>
                  <a:schemeClr val="tx1">
                    <a:lumMod val="75000"/>
                    <a:lumOff val="25000"/>
                  </a:schemeClr>
                </a:solidFill>
                <a:latin typeface="+mn-lt"/>
                <a:cs typeface="+mn-cs"/>
              </a:rPr>
              <a:t>contrat ACS jusqu’au 31 juillet </a:t>
            </a:r>
            <a:r>
              <a:rPr lang="fr-FR" sz="1600" dirty="0">
                <a:solidFill>
                  <a:schemeClr val="tx1">
                    <a:lumMod val="75000"/>
                    <a:lumOff val="25000"/>
                  </a:schemeClr>
                </a:solidFill>
                <a:latin typeface="+mn-lt"/>
                <a:cs typeface="+mn-cs"/>
              </a:rPr>
              <a:t>va être réalisée par les organismes complémentaires.  </a:t>
            </a:r>
          </a:p>
        </p:txBody>
      </p:sp>
      <p:sp>
        <p:nvSpPr>
          <p:cNvPr id="8" name="Espace réservé du numéro de diapositive 4"/>
          <p:cNvSpPr>
            <a:spLocks noGrp="1"/>
          </p:cNvSpPr>
          <p:nvPr>
            <p:ph type="sldNum" sz="quarter" idx="12"/>
          </p:nvPr>
        </p:nvSpPr>
        <p:spPr>
          <a:xfrm>
            <a:off x="6677025" y="6369050"/>
            <a:ext cx="981075" cy="365125"/>
          </a:xfrm>
        </p:spPr>
        <p:txBody>
          <a:bodyPr/>
          <a:lstStyle/>
          <a:p>
            <a:pPr>
              <a:defRPr/>
            </a:pPr>
            <a:fld id="{E33D7804-B1D5-472C-B6A6-5CC116C1ED7F}" type="slidenum">
              <a:rPr lang="fr-FR"/>
              <a:pPr>
                <a:defRPr/>
              </a:pPr>
              <a:t>3</a:t>
            </a:fld>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6450" y="46038"/>
            <a:ext cx="8229600" cy="706437"/>
          </a:xfrm>
        </p:spPr>
        <p:txBody>
          <a:bodyPr rtlCol="0"/>
          <a:lstStyle/>
          <a:p>
            <a:pPr fontAlgn="auto">
              <a:spcAft>
                <a:spcPts val="0"/>
              </a:spcAft>
              <a:defRPr/>
            </a:pPr>
            <a:r>
              <a:rPr lang="fr-FR" dirty="0"/>
              <a:t>AME et Soins urgents</a:t>
            </a:r>
          </a:p>
        </p:txBody>
      </p:sp>
      <p:sp>
        <p:nvSpPr>
          <p:cNvPr id="3" name="ZoneTexte 2"/>
          <p:cNvSpPr txBox="1"/>
          <p:nvPr/>
        </p:nvSpPr>
        <p:spPr>
          <a:xfrm>
            <a:off x="179388" y="841375"/>
            <a:ext cx="8964612" cy="5540375"/>
          </a:xfrm>
          <a:prstGeom prst="rect">
            <a:avLst/>
          </a:prstGeom>
          <a:noFill/>
        </p:spPr>
        <p:txBody>
          <a:bodyPr>
            <a:spAutoFit/>
          </a:bodyPr>
          <a:lstStyle/>
          <a:p>
            <a:pPr algn="just" fontAlgn="auto">
              <a:spcBef>
                <a:spcPts val="0"/>
              </a:spcBef>
              <a:spcAft>
                <a:spcPts val="0"/>
              </a:spcAft>
              <a:defRPr/>
            </a:pPr>
            <a:r>
              <a:rPr lang="fr-FR" sz="1600" dirty="0">
                <a:solidFill>
                  <a:schemeClr val="tx1">
                    <a:lumMod val="75000"/>
                    <a:lumOff val="25000"/>
                  </a:schemeClr>
                </a:solidFill>
                <a:latin typeface="+mn-lt"/>
                <a:cs typeface="+mn-cs"/>
              </a:rPr>
              <a:t>Modalités de traitement des demandes d’AME pendant la période d’ état d’urgence sanitaire:</a:t>
            </a:r>
          </a:p>
          <a:p>
            <a:pPr marL="285750" indent="-285750" algn="just" fontAlgn="auto">
              <a:spcBef>
                <a:spcPts val="0"/>
              </a:spcBef>
              <a:spcAft>
                <a:spcPts val="0"/>
              </a:spcAft>
              <a:buFont typeface="Arial" panose="020B0604020202020204" pitchFamily="34" charset="0"/>
              <a:buChar char="•"/>
              <a:defRPr/>
            </a:pPr>
            <a:endParaRPr lang="fr-FR" sz="1600" b="1" dirty="0">
              <a:solidFill>
                <a:schemeClr val="tx1">
                  <a:lumMod val="75000"/>
                  <a:lumOff val="25000"/>
                </a:schemeClr>
              </a:solidFill>
              <a:latin typeface="+mn-lt"/>
              <a:cs typeface="+mn-cs"/>
            </a:endParaRPr>
          </a:p>
          <a:p>
            <a:pPr marL="285750" indent="-285750" algn="just" fontAlgn="auto">
              <a:spcBef>
                <a:spcPts val="0"/>
              </a:spcBef>
              <a:spcAft>
                <a:spcPts val="0"/>
              </a:spcAft>
              <a:buFont typeface="Arial" panose="020B0604020202020204" pitchFamily="34" charset="0"/>
              <a:buChar char="•"/>
              <a:defRPr/>
            </a:pPr>
            <a:r>
              <a:rPr lang="fr-FR" sz="1600" b="1" dirty="0">
                <a:solidFill>
                  <a:schemeClr val="tx1">
                    <a:lumMod val="75000"/>
                    <a:lumOff val="25000"/>
                  </a:schemeClr>
                </a:solidFill>
                <a:latin typeface="+mn-lt"/>
                <a:cs typeface="+mn-cs"/>
              </a:rPr>
              <a:t>Les nouvelles demandes d’AME se font par courrier. </a:t>
            </a:r>
          </a:p>
          <a:p>
            <a:pPr algn="just" fontAlgn="auto">
              <a:spcBef>
                <a:spcPts val="0"/>
              </a:spcBef>
              <a:spcAft>
                <a:spcPts val="0"/>
              </a:spcAft>
              <a:defRPr/>
            </a:pPr>
            <a:endParaRPr lang="fr-FR" sz="1000" b="1" dirty="0">
              <a:solidFill>
                <a:schemeClr val="tx1">
                  <a:lumMod val="75000"/>
                  <a:lumOff val="25000"/>
                </a:schemeClr>
              </a:solidFill>
              <a:latin typeface="+mn-lt"/>
              <a:cs typeface="+mn-cs"/>
            </a:endParaRPr>
          </a:p>
          <a:p>
            <a:pPr marL="285750" indent="-285750" algn="just" fontAlgn="auto">
              <a:spcBef>
                <a:spcPts val="0"/>
              </a:spcBef>
              <a:spcAft>
                <a:spcPts val="0"/>
              </a:spcAft>
              <a:buFont typeface="Arial" panose="020B0604020202020204" pitchFamily="34" charset="0"/>
              <a:buChar char="•"/>
              <a:defRPr/>
            </a:pPr>
            <a:r>
              <a:rPr lang="fr-FR" sz="1600" b="1" dirty="0">
                <a:solidFill>
                  <a:schemeClr val="tx1">
                    <a:lumMod val="75000"/>
                    <a:lumOff val="25000"/>
                  </a:schemeClr>
                </a:solidFill>
                <a:latin typeface="+mn-lt"/>
                <a:cs typeface="+mn-cs"/>
              </a:rPr>
              <a:t>Si les droits AME d’un assuré expirent pendant la période allant du 12 mars au 31 juillet, une prolongation des droits de 3 mois est réalisée automatiquement.  </a:t>
            </a:r>
          </a:p>
          <a:p>
            <a:pPr algn="just" fontAlgn="auto">
              <a:spcBef>
                <a:spcPts val="0"/>
              </a:spcBef>
              <a:spcAft>
                <a:spcPts val="0"/>
              </a:spcAft>
              <a:defRPr/>
            </a:pPr>
            <a:endParaRPr lang="fr-FR" sz="1000" dirty="0">
              <a:solidFill>
                <a:schemeClr val="tx1">
                  <a:lumMod val="75000"/>
                  <a:lumOff val="25000"/>
                </a:schemeClr>
              </a:solidFill>
              <a:latin typeface="+mn-lt"/>
              <a:cs typeface="+mn-cs"/>
            </a:endParaRPr>
          </a:p>
          <a:p>
            <a:pPr marL="285750" indent="-285750" algn="just" fontAlgn="auto">
              <a:spcBef>
                <a:spcPts val="0"/>
              </a:spcBef>
              <a:spcAft>
                <a:spcPts val="0"/>
              </a:spcAft>
              <a:buFont typeface="Arial" panose="020B0604020202020204" pitchFamily="34" charset="0"/>
              <a:buChar char="•"/>
              <a:defRPr/>
            </a:pPr>
            <a:r>
              <a:rPr lang="fr-FR" sz="1600" b="1" dirty="0">
                <a:solidFill>
                  <a:schemeClr val="tx1">
                    <a:lumMod val="75000"/>
                    <a:lumOff val="25000"/>
                  </a:schemeClr>
                </a:solidFill>
                <a:latin typeface="+mn-lt"/>
                <a:cs typeface="+mn-cs"/>
              </a:rPr>
              <a:t>Les accueils des CPAM étant fermés, il n’y a pas de délivrance de la carte, ce qui change : </a:t>
            </a:r>
          </a:p>
          <a:p>
            <a:pPr marL="742950" lvl="1" indent="-285750" algn="just" fontAlgn="auto">
              <a:spcBef>
                <a:spcPts val="0"/>
              </a:spcBef>
              <a:spcAft>
                <a:spcPts val="0"/>
              </a:spcAft>
              <a:buFont typeface="Arial" panose="020B0604020202020204" pitchFamily="34" charset="0"/>
              <a:buChar char="•"/>
              <a:defRPr/>
            </a:pPr>
            <a:endParaRPr lang="fr-FR" sz="1000" b="1" dirty="0">
              <a:solidFill>
                <a:schemeClr val="tx1">
                  <a:lumMod val="75000"/>
                  <a:lumOff val="25000"/>
                </a:schemeClr>
              </a:solidFill>
              <a:latin typeface="+mn-lt"/>
              <a:cs typeface="+mn-cs"/>
            </a:endParaRPr>
          </a:p>
          <a:p>
            <a:pPr marL="1200150" lvl="2" indent="-285750" algn="just" fontAlgn="auto">
              <a:spcBef>
                <a:spcPts val="0"/>
              </a:spcBef>
              <a:spcAft>
                <a:spcPts val="0"/>
              </a:spcAft>
              <a:buFont typeface="Arial" panose="020B0604020202020204" pitchFamily="34" charset="0"/>
              <a:buChar char="•"/>
              <a:defRPr/>
            </a:pPr>
            <a:r>
              <a:rPr lang="fr-FR" sz="1400" dirty="0">
                <a:solidFill>
                  <a:schemeClr val="tx1">
                    <a:lumMod val="75000"/>
                    <a:lumOff val="25000"/>
                  </a:schemeClr>
                </a:solidFill>
                <a:latin typeface="+mn-lt"/>
                <a:cs typeface="+mn-cs"/>
              </a:rPr>
              <a:t>Si le demandeur a reçu, ces derniers jours, un courrier l’invitant à retirer sa carte en CPAM =&gt; il montre le courrier d’invitation à récupérer sa carte AME comme justificatif de droits auprès des professionnels de santé et établissements de santé.</a:t>
            </a:r>
          </a:p>
          <a:p>
            <a:pPr marL="1200150" lvl="2" indent="-285750" algn="just" fontAlgn="auto">
              <a:spcBef>
                <a:spcPts val="0"/>
              </a:spcBef>
              <a:spcAft>
                <a:spcPts val="0"/>
              </a:spcAft>
              <a:buFont typeface="Arial" panose="020B0604020202020204" pitchFamily="34" charset="0"/>
              <a:buChar char="•"/>
              <a:defRPr/>
            </a:pPr>
            <a:endParaRPr lang="fr-FR" sz="1000" dirty="0">
              <a:solidFill>
                <a:schemeClr val="tx1">
                  <a:lumMod val="75000"/>
                  <a:lumOff val="25000"/>
                </a:schemeClr>
              </a:solidFill>
              <a:latin typeface="+mn-lt"/>
              <a:cs typeface="+mn-cs"/>
            </a:endParaRPr>
          </a:p>
          <a:p>
            <a:pPr marL="1200150" lvl="2" indent="-285750" algn="just" fontAlgn="auto">
              <a:spcBef>
                <a:spcPts val="0"/>
              </a:spcBef>
              <a:spcAft>
                <a:spcPts val="0"/>
              </a:spcAft>
              <a:buFont typeface="Arial" panose="020B0604020202020204" pitchFamily="34" charset="0"/>
              <a:buChar char="•"/>
              <a:defRPr/>
            </a:pPr>
            <a:r>
              <a:rPr lang="fr-FR" sz="1400" dirty="0">
                <a:solidFill>
                  <a:schemeClr val="tx1">
                    <a:lumMod val="75000"/>
                    <a:lumOff val="25000"/>
                  </a:schemeClr>
                </a:solidFill>
                <a:latin typeface="+mn-lt"/>
                <a:cs typeface="+mn-cs"/>
              </a:rPr>
              <a:t>Si </a:t>
            </a:r>
            <a:r>
              <a:rPr lang="fr-FR" sz="1600" dirty="0">
                <a:solidFill>
                  <a:schemeClr val="tx1">
                    <a:lumMod val="75000"/>
                    <a:lumOff val="25000"/>
                  </a:schemeClr>
                </a:solidFill>
                <a:latin typeface="+mn-lt"/>
                <a:cs typeface="+mn-cs"/>
              </a:rPr>
              <a:t>la</a:t>
            </a:r>
            <a:r>
              <a:rPr lang="fr-FR" sz="1600" b="1" dirty="0">
                <a:solidFill>
                  <a:schemeClr val="tx1">
                    <a:lumMod val="75000"/>
                    <a:lumOff val="25000"/>
                  </a:schemeClr>
                </a:solidFill>
                <a:latin typeface="+mn-lt"/>
                <a:cs typeface="+mn-cs"/>
              </a:rPr>
              <a:t> </a:t>
            </a:r>
            <a:r>
              <a:rPr lang="fr-FR" sz="1400" dirty="0">
                <a:solidFill>
                  <a:schemeClr val="tx1">
                    <a:lumMod val="75000"/>
                    <a:lumOff val="25000"/>
                  </a:schemeClr>
                </a:solidFill>
                <a:latin typeface="+mn-lt"/>
                <a:cs typeface="+mn-cs"/>
              </a:rPr>
              <a:t>demande d’AME est réalisée au cours de la période de confinement et que le droit est accordé =&gt; le demandeur reçoit un courrier qui sert de justificatif de droit auprès des professionnels de santé. Il récupérera sa carte AME après la période de confinement, quand les CPAM auront retrouvé leurs conditions de travail normales.</a:t>
            </a:r>
          </a:p>
          <a:p>
            <a:pPr marL="1200150" lvl="2" indent="-285750" algn="just" fontAlgn="auto">
              <a:spcBef>
                <a:spcPts val="0"/>
              </a:spcBef>
              <a:spcAft>
                <a:spcPts val="0"/>
              </a:spcAft>
              <a:buFont typeface="Arial" panose="020B0604020202020204" pitchFamily="34" charset="0"/>
              <a:buChar char="•"/>
              <a:defRPr/>
            </a:pPr>
            <a:endParaRPr lang="fr-FR" sz="1000" dirty="0">
              <a:solidFill>
                <a:schemeClr val="tx1">
                  <a:lumMod val="75000"/>
                  <a:lumOff val="25000"/>
                </a:schemeClr>
              </a:solidFill>
              <a:latin typeface="+mn-lt"/>
              <a:cs typeface="+mn-cs"/>
            </a:endParaRPr>
          </a:p>
          <a:p>
            <a:pPr marL="1200150" lvl="2" indent="-285750" algn="just" fontAlgn="auto">
              <a:spcBef>
                <a:spcPts val="0"/>
              </a:spcBef>
              <a:spcAft>
                <a:spcPts val="0"/>
              </a:spcAft>
              <a:buFont typeface="Arial" panose="020B0604020202020204" pitchFamily="34" charset="0"/>
              <a:buChar char="•"/>
              <a:defRPr/>
            </a:pPr>
            <a:r>
              <a:rPr lang="fr-FR" sz="1400" dirty="0">
                <a:solidFill>
                  <a:schemeClr val="tx1">
                    <a:lumMod val="75000"/>
                    <a:lumOff val="25000"/>
                  </a:schemeClr>
                </a:solidFill>
                <a:latin typeface="+mn-lt"/>
                <a:cs typeface="+mn-cs"/>
              </a:rPr>
              <a:t>Pour les rééditions de cartes (perte, vol, ajout d’un bénéficiaire…), un duplicata papier de justificatif de droit est envoyé au bénéficiaire, valable jusqu’à la fin du droit AME.</a:t>
            </a:r>
          </a:p>
          <a:p>
            <a:pPr lvl="2" algn="just" fontAlgn="auto">
              <a:spcBef>
                <a:spcPts val="0"/>
              </a:spcBef>
              <a:spcAft>
                <a:spcPts val="0"/>
              </a:spcAft>
              <a:defRPr/>
            </a:pPr>
            <a:endParaRPr lang="fr-FR" sz="1000" dirty="0">
              <a:solidFill>
                <a:schemeClr val="tx1">
                  <a:lumMod val="75000"/>
                  <a:lumOff val="25000"/>
                </a:schemeClr>
              </a:solidFill>
              <a:latin typeface="+mn-lt"/>
              <a:cs typeface="+mn-cs"/>
            </a:endParaRPr>
          </a:p>
          <a:p>
            <a:pPr lvl="2" algn="just" fontAlgn="auto">
              <a:spcBef>
                <a:spcPts val="0"/>
              </a:spcBef>
              <a:spcAft>
                <a:spcPts val="0"/>
              </a:spcAft>
              <a:defRPr/>
            </a:pPr>
            <a:r>
              <a:rPr lang="fr-FR" sz="1400" i="1" dirty="0">
                <a:solidFill>
                  <a:schemeClr val="tx1">
                    <a:lumMod val="75000"/>
                    <a:lumOff val="25000"/>
                  </a:schemeClr>
                </a:solidFill>
                <a:effectLst>
                  <a:outerShdw blurRad="38100" dist="38100" dir="2700000" algn="tl">
                    <a:srgbClr val="000000">
                      <a:alpha val="43137"/>
                    </a:srgbClr>
                  </a:outerShdw>
                </a:effectLst>
                <a:latin typeface="+mn-lt"/>
                <a:cs typeface="+mn-cs"/>
              </a:rPr>
              <a:t>Une communication de ces instructions va être réalisée à très court terme auprès des établissements et professionnels de santé. Nous vous tenons informés dès qu’elle sera réalisée.</a:t>
            </a:r>
          </a:p>
          <a:p>
            <a:pPr marL="1200150" lvl="2" indent="-285750" algn="just" fontAlgn="auto">
              <a:spcBef>
                <a:spcPts val="0"/>
              </a:spcBef>
              <a:spcAft>
                <a:spcPts val="0"/>
              </a:spcAft>
              <a:buFont typeface="Arial" panose="020B0604020202020204" pitchFamily="34" charset="0"/>
              <a:buChar char="•"/>
              <a:defRPr/>
            </a:pPr>
            <a:endParaRPr lang="fr-FR" sz="1000" dirty="0">
              <a:solidFill>
                <a:srgbClr val="000000"/>
              </a:solidFill>
              <a:latin typeface="+mn-lt"/>
              <a:ea typeface="Calibri"/>
              <a:cs typeface="Times New Roman"/>
            </a:endParaRPr>
          </a:p>
          <a:p>
            <a:pPr marL="285750" lvl="2" indent="-285750" algn="just" fontAlgn="auto">
              <a:spcBef>
                <a:spcPts val="0"/>
              </a:spcBef>
              <a:spcAft>
                <a:spcPts val="0"/>
              </a:spcAft>
              <a:buFont typeface="Arial" panose="020B0604020202020204" pitchFamily="34" charset="0"/>
              <a:buChar char="•"/>
              <a:defRPr/>
            </a:pPr>
            <a:r>
              <a:rPr lang="fr-FR" sz="1600" b="1" dirty="0">
                <a:solidFill>
                  <a:schemeClr val="tx1">
                    <a:lumMod val="75000"/>
                    <a:lumOff val="25000"/>
                  </a:schemeClr>
                </a:solidFill>
                <a:latin typeface="+mn-lt"/>
                <a:cs typeface="+mn-cs"/>
              </a:rPr>
              <a:t>Pour les soins urgents et vitaux, une dispense de demande préalable d’AME par les établissements de santé est prévue pendant toute la durée de la période d’urgence sanitaire.</a:t>
            </a:r>
          </a:p>
        </p:txBody>
      </p:sp>
      <p:sp>
        <p:nvSpPr>
          <p:cNvPr id="8" name="Espace réservé du numéro de diapositive 4"/>
          <p:cNvSpPr>
            <a:spLocks noGrp="1"/>
          </p:cNvSpPr>
          <p:nvPr>
            <p:ph type="sldNum" sz="quarter" idx="12"/>
          </p:nvPr>
        </p:nvSpPr>
        <p:spPr>
          <a:xfrm>
            <a:off x="6677025" y="6369050"/>
            <a:ext cx="981075" cy="365125"/>
          </a:xfrm>
        </p:spPr>
        <p:txBody>
          <a:bodyPr/>
          <a:lstStyle/>
          <a:p>
            <a:pPr>
              <a:defRPr/>
            </a:pPr>
            <a:fld id="{BB0F44AB-27E1-4600-BAFF-588610A260D6}" type="slidenum">
              <a:rPr lang="fr-FR"/>
              <a:pPr>
                <a:defRPr/>
              </a:pPr>
              <a:t>4</a:t>
            </a:fld>
            <a:endParaRPr lang="fr-FR" dirty="0"/>
          </a:p>
        </p:txBody>
      </p:sp>
      <p:pic>
        <p:nvPicPr>
          <p:cNvPr id="8196" name="Picture 2"/>
          <p:cNvPicPr>
            <a:picLocks noChangeAspect="1" noChangeArrowheads="1"/>
          </p:cNvPicPr>
          <p:nvPr/>
        </p:nvPicPr>
        <p:blipFill>
          <a:blip r:embed="rId2"/>
          <a:srcRect/>
          <a:stretch>
            <a:fillRect/>
          </a:stretch>
        </p:blipFill>
        <p:spPr bwMode="auto">
          <a:xfrm>
            <a:off x="501650" y="5229225"/>
            <a:ext cx="549275" cy="5270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6450" y="46038"/>
            <a:ext cx="8229600" cy="706437"/>
          </a:xfrm>
        </p:spPr>
        <p:txBody>
          <a:bodyPr rtlCol="0"/>
          <a:lstStyle/>
          <a:p>
            <a:pPr fontAlgn="auto">
              <a:spcAft>
                <a:spcPts val="0"/>
              </a:spcAft>
              <a:defRPr/>
            </a:pPr>
            <a:r>
              <a:rPr lang="fr-FR" dirty="0"/>
              <a:t>Autres</a:t>
            </a:r>
          </a:p>
        </p:txBody>
      </p:sp>
      <p:sp>
        <p:nvSpPr>
          <p:cNvPr id="3" name="ZoneTexte 2"/>
          <p:cNvSpPr txBox="1"/>
          <p:nvPr/>
        </p:nvSpPr>
        <p:spPr>
          <a:xfrm>
            <a:off x="395288" y="1187450"/>
            <a:ext cx="8569325" cy="339725"/>
          </a:xfrm>
          <a:prstGeom prst="rect">
            <a:avLst/>
          </a:prstGeom>
          <a:noFill/>
        </p:spPr>
        <p:txBody>
          <a:bodyPr>
            <a:spAutoFit/>
          </a:bodyPr>
          <a:lstStyle/>
          <a:p>
            <a:pPr fontAlgn="auto">
              <a:spcBef>
                <a:spcPts val="0"/>
              </a:spcBef>
              <a:spcAft>
                <a:spcPts val="0"/>
              </a:spcAft>
              <a:defRPr/>
            </a:pPr>
            <a:r>
              <a:rPr lang="fr-FR" sz="1600" dirty="0">
                <a:solidFill>
                  <a:schemeClr val="tx1">
                    <a:lumMod val="75000"/>
                    <a:lumOff val="25000"/>
                  </a:schemeClr>
                </a:solidFill>
                <a:latin typeface="+mn-lt"/>
                <a:cs typeface="+mn-cs"/>
              </a:rPr>
              <a:t>L’Assurance Maladie traite prioritairement l’ensemble des prestations ci-dessous :</a:t>
            </a:r>
          </a:p>
        </p:txBody>
      </p:sp>
      <p:sp>
        <p:nvSpPr>
          <p:cNvPr id="8" name="Espace réservé du numéro de diapositive 4"/>
          <p:cNvSpPr>
            <a:spLocks noGrp="1"/>
          </p:cNvSpPr>
          <p:nvPr>
            <p:ph type="sldNum" sz="quarter" idx="12"/>
          </p:nvPr>
        </p:nvSpPr>
        <p:spPr>
          <a:xfrm>
            <a:off x="6677025" y="6369050"/>
            <a:ext cx="981075" cy="365125"/>
          </a:xfrm>
        </p:spPr>
        <p:txBody>
          <a:bodyPr/>
          <a:lstStyle/>
          <a:p>
            <a:pPr>
              <a:defRPr/>
            </a:pPr>
            <a:fld id="{FDBEA761-6231-4E17-BBBA-1715DE3470CD}" type="slidenum">
              <a:rPr lang="fr-FR"/>
              <a:pPr>
                <a:defRPr/>
              </a:pPr>
              <a:t>5</a:t>
            </a:fld>
            <a:endParaRPr lang="fr-FR" dirty="0"/>
          </a:p>
        </p:txBody>
      </p:sp>
      <p:sp>
        <p:nvSpPr>
          <p:cNvPr id="4" name="ZoneTexte 3"/>
          <p:cNvSpPr txBox="1"/>
          <p:nvPr/>
        </p:nvSpPr>
        <p:spPr>
          <a:xfrm>
            <a:off x="1016000" y="2416175"/>
            <a:ext cx="1876425" cy="584200"/>
          </a:xfrm>
          <a:prstGeom prst="rect">
            <a:avLst/>
          </a:prstGeom>
          <a:noFill/>
          <a:ln w="28575">
            <a:solidFill>
              <a:schemeClr val="accent6">
                <a:lumMod val="75000"/>
              </a:schemeClr>
            </a:solidFill>
          </a:ln>
        </p:spPr>
        <p:txBody>
          <a:bodyPr wrap="none">
            <a:spAutoFit/>
          </a:bodyPr>
          <a:lstStyle/>
          <a:p>
            <a:pPr algn="ctr" fontAlgn="auto">
              <a:spcBef>
                <a:spcPts val="0"/>
              </a:spcBef>
              <a:spcAft>
                <a:spcPts val="0"/>
              </a:spcAft>
              <a:defRPr/>
            </a:pPr>
            <a:r>
              <a:rPr lang="fr-FR" sz="1600" b="1" dirty="0">
                <a:solidFill>
                  <a:schemeClr val="tx1">
                    <a:lumMod val="75000"/>
                    <a:lumOff val="25000"/>
                  </a:schemeClr>
                </a:solidFill>
                <a:latin typeface="+mn-lt"/>
                <a:cs typeface="+mn-cs"/>
              </a:rPr>
              <a:t>Enregistrement des </a:t>
            </a:r>
          </a:p>
          <a:p>
            <a:pPr algn="ctr" fontAlgn="auto">
              <a:spcBef>
                <a:spcPts val="0"/>
              </a:spcBef>
              <a:spcAft>
                <a:spcPts val="0"/>
              </a:spcAft>
              <a:defRPr/>
            </a:pPr>
            <a:r>
              <a:rPr lang="fr-FR" sz="1600" b="1" dirty="0">
                <a:solidFill>
                  <a:schemeClr val="tx1">
                    <a:lumMod val="75000"/>
                    <a:lumOff val="25000"/>
                  </a:schemeClr>
                </a:solidFill>
                <a:latin typeface="+mn-lt"/>
                <a:cs typeface="+mn-cs"/>
              </a:rPr>
              <a:t>d’arrêt de travail</a:t>
            </a:r>
            <a:endParaRPr lang="fr-FR" sz="1600" dirty="0">
              <a:latin typeface="+mn-lt"/>
              <a:cs typeface="+mn-cs"/>
            </a:endParaRPr>
          </a:p>
        </p:txBody>
      </p:sp>
      <p:sp>
        <p:nvSpPr>
          <p:cNvPr id="7" name="ZoneTexte 6"/>
          <p:cNvSpPr txBox="1"/>
          <p:nvPr/>
        </p:nvSpPr>
        <p:spPr>
          <a:xfrm>
            <a:off x="3978275" y="2416175"/>
            <a:ext cx="2378075" cy="584200"/>
          </a:xfrm>
          <a:prstGeom prst="rect">
            <a:avLst/>
          </a:prstGeom>
          <a:noFill/>
          <a:ln w="28575">
            <a:solidFill>
              <a:schemeClr val="accent6">
                <a:lumMod val="75000"/>
              </a:schemeClr>
            </a:solidFill>
          </a:ln>
        </p:spPr>
        <p:txBody>
          <a:bodyPr wrap="none">
            <a:spAutoFit/>
          </a:bodyPr>
          <a:lstStyle/>
          <a:p>
            <a:pPr algn="ctr" fontAlgn="auto">
              <a:spcBef>
                <a:spcPts val="0"/>
              </a:spcBef>
              <a:spcAft>
                <a:spcPts val="0"/>
              </a:spcAft>
              <a:defRPr/>
            </a:pPr>
            <a:r>
              <a:rPr lang="fr-FR" sz="1600" b="1" dirty="0">
                <a:solidFill>
                  <a:schemeClr val="tx1">
                    <a:lumMod val="75000"/>
                    <a:lumOff val="25000"/>
                  </a:schemeClr>
                </a:solidFill>
                <a:latin typeface="+mn-lt"/>
                <a:cs typeface="+mn-cs"/>
              </a:rPr>
              <a:t>Paiement des indemnités </a:t>
            </a:r>
          </a:p>
          <a:p>
            <a:pPr algn="ctr" fontAlgn="auto">
              <a:spcBef>
                <a:spcPts val="0"/>
              </a:spcBef>
              <a:spcAft>
                <a:spcPts val="0"/>
              </a:spcAft>
              <a:defRPr/>
            </a:pPr>
            <a:r>
              <a:rPr lang="fr-FR" sz="1600" b="1" dirty="0">
                <a:solidFill>
                  <a:schemeClr val="tx1">
                    <a:lumMod val="75000"/>
                    <a:lumOff val="25000"/>
                  </a:schemeClr>
                </a:solidFill>
                <a:latin typeface="+mn-lt"/>
                <a:cs typeface="+mn-cs"/>
              </a:rPr>
              <a:t>journalières</a:t>
            </a:r>
            <a:endParaRPr lang="fr-FR" sz="1600" dirty="0">
              <a:latin typeface="+mn-lt"/>
              <a:cs typeface="+mn-cs"/>
            </a:endParaRPr>
          </a:p>
        </p:txBody>
      </p:sp>
      <p:sp>
        <p:nvSpPr>
          <p:cNvPr id="9" name="ZoneTexte 8"/>
          <p:cNvSpPr txBox="1"/>
          <p:nvPr/>
        </p:nvSpPr>
        <p:spPr>
          <a:xfrm>
            <a:off x="6283325" y="3495675"/>
            <a:ext cx="1960563" cy="339725"/>
          </a:xfrm>
          <a:prstGeom prst="rect">
            <a:avLst/>
          </a:prstGeom>
          <a:noFill/>
          <a:ln w="28575">
            <a:solidFill>
              <a:schemeClr val="accent6">
                <a:lumMod val="75000"/>
              </a:schemeClr>
            </a:solidFill>
          </a:ln>
        </p:spPr>
        <p:txBody>
          <a:bodyPr wrap="none">
            <a:spAutoFit/>
          </a:bodyPr>
          <a:lstStyle/>
          <a:p>
            <a:pPr algn="ctr" fontAlgn="auto">
              <a:spcBef>
                <a:spcPts val="0"/>
              </a:spcBef>
              <a:spcAft>
                <a:spcPts val="0"/>
              </a:spcAft>
              <a:defRPr/>
            </a:pPr>
            <a:r>
              <a:rPr lang="fr-FR" sz="1600" b="1" dirty="0">
                <a:solidFill>
                  <a:schemeClr val="tx1">
                    <a:lumMod val="75000"/>
                    <a:lumOff val="25000"/>
                  </a:schemeClr>
                </a:solidFill>
                <a:latin typeface="+mn-lt"/>
                <a:cs typeface="+mn-cs"/>
              </a:rPr>
              <a:t>Paiement des rentes </a:t>
            </a:r>
            <a:endParaRPr lang="fr-FR" sz="1600" dirty="0">
              <a:latin typeface="+mn-lt"/>
              <a:cs typeface="+mn-cs"/>
            </a:endParaRPr>
          </a:p>
        </p:txBody>
      </p:sp>
      <p:sp>
        <p:nvSpPr>
          <p:cNvPr id="10" name="ZoneTexte 9"/>
          <p:cNvSpPr txBox="1"/>
          <p:nvPr/>
        </p:nvSpPr>
        <p:spPr>
          <a:xfrm>
            <a:off x="1933575" y="5048250"/>
            <a:ext cx="1936750" cy="584200"/>
          </a:xfrm>
          <a:prstGeom prst="rect">
            <a:avLst/>
          </a:prstGeom>
          <a:noFill/>
          <a:ln w="28575">
            <a:solidFill>
              <a:schemeClr val="accent6">
                <a:lumMod val="75000"/>
              </a:schemeClr>
            </a:solidFill>
          </a:ln>
        </p:spPr>
        <p:txBody>
          <a:bodyPr wrap="none">
            <a:spAutoFit/>
          </a:bodyPr>
          <a:lstStyle/>
          <a:p>
            <a:pPr algn="ctr" fontAlgn="auto">
              <a:spcBef>
                <a:spcPts val="0"/>
              </a:spcBef>
              <a:spcAft>
                <a:spcPts val="0"/>
              </a:spcAft>
              <a:defRPr/>
            </a:pPr>
            <a:r>
              <a:rPr lang="fr-FR" sz="1600" b="1" dirty="0">
                <a:solidFill>
                  <a:schemeClr val="tx1">
                    <a:lumMod val="75000"/>
                    <a:lumOff val="25000"/>
                  </a:schemeClr>
                </a:solidFill>
                <a:latin typeface="+mn-lt"/>
                <a:cs typeface="+mn-cs"/>
              </a:rPr>
              <a:t>Paiement des </a:t>
            </a:r>
          </a:p>
          <a:p>
            <a:pPr algn="ctr" fontAlgn="auto">
              <a:spcBef>
                <a:spcPts val="0"/>
              </a:spcBef>
              <a:spcAft>
                <a:spcPts val="0"/>
              </a:spcAft>
              <a:defRPr/>
            </a:pPr>
            <a:r>
              <a:rPr lang="fr-FR" sz="1600" b="1" dirty="0">
                <a:solidFill>
                  <a:schemeClr val="tx1">
                    <a:lumMod val="75000"/>
                    <a:lumOff val="25000"/>
                  </a:schemeClr>
                </a:solidFill>
                <a:latin typeface="+mn-lt"/>
                <a:cs typeface="+mn-cs"/>
              </a:rPr>
              <a:t>pensions d’invalidité</a:t>
            </a:r>
            <a:endParaRPr lang="fr-FR" sz="1600" dirty="0">
              <a:latin typeface="+mn-lt"/>
              <a:cs typeface="+mn-cs"/>
            </a:endParaRPr>
          </a:p>
        </p:txBody>
      </p:sp>
      <p:sp>
        <p:nvSpPr>
          <p:cNvPr id="11" name="ZoneTexte 10"/>
          <p:cNvSpPr txBox="1"/>
          <p:nvPr/>
        </p:nvSpPr>
        <p:spPr>
          <a:xfrm>
            <a:off x="5278438" y="4632325"/>
            <a:ext cx="2230437" cy="831850"/>
          </a:xfrm>
          <a:prstGeom prst="rect">
            <a:avLst/>
          </a:prstGeom>
          <a:noFill/>
          <a:ln w="28575">
            <a:solidFill>
              <a:schemeClr val="accent6">
                <a:lumMod val="75000"/>
              </a:schemeClr>
            </a:solidFill>
          </a:ln>
        </p:spPr>
        <p:txBody>
          <a:bodyPr wrap="none">
            <a:spAutoFit/>
          </a:bodyPr>
          <a:lstStyle/>
          <a:p>
            <a:pPr algn="ctr" fontAlgn="auto">
              <a:spcBef>
                <a:spcPts val="0"/>
              </a:spcBef>
              <a:spcAft>
                <a:spcPts val="0"/>
              </a:spcAft>
              <a:defRPr/>
            </a:pPr>
            <a:r>
              <a:rPr lang="fr-FR" sz="1600" b="1" dirty="0">
                <a:solidFill>
                  <a:schemeClr val="tx1">
                    <a:lumMod val="75000"/>
                    <a:lumOff val="25000"/>
                  </a:schemeClr>
                </a:solidFill>
                <a:latin typeface="+mn-lt"/>
                <a:cs typeface="+mn-cs"/>
              </a:rPr>
              <a:t>Frais de santé parvenus </a:t>
            </a:r>
          </a:p>
          <a:p>
            <a:pPr algn="ctr" fontAlgn="auto">
              <a:spcBef>
                <a:spcPts val="0"/>
              </a:spcBef>
              <a:spcAft>
                <a:spcPts val="0"/>
              </a:spcAft>
              <a:defRPr/>
            </a:pPr>
            <a:r>
              <a:rPr lang="fr-FR" sz="1600" b="1" dirty="0">
                <a:solidFill>
                  <a:schemeClr val="tx1">
                    <a:lumMod val="75000"/>
                    <a:lumOff val="25000"/>
                  </a:schemeClr>
                </a:solidFill>
                <a:latin typeface="+mn-lt"/>
                <a:cs typeface="+mn-cs"/>
              </a:rPr>
              <a:t>de façon dématérialisé </a:t>
            </a:r>
          </a:p>
          <a:p>
            <a:pPr algn="ctr" fontAlgn="auto">
              <a:spcBef>
                <a:spcPts val="0"/>
              </a:spcBef>
              <a:spcAft>
                <a:spcPts val="0"/>
              </a:spcAft>
              <a:defRPr/>
            </a:pPr>
            <a:r>
              <a:rPr lang="fr-FR" sz="1600" b="1" dirty="0">
                <a:solidFill>
                  <a:schemeClr val="tx1">
                    <a:lumMod val="75000"/>
                    <a:lumOff val="25000"/>
                  </a:schemeClr>
                </a:solidFill>
                <a:latin typeface="+mn-lt"/>
                <a:cs typeface="+mn-cs"/>
              </a:rPr>
              <a:t>(via carte vitale).</a:t>
            </a:r>
          </a:p>
        </p:txBody>
      </p:sp>
      <p:sp>
        <p:nvSpPr>
          <p:cNvPr id="12" name="ZoneTexte 11"/>
          <p:cNvSpPr txBox="1"/>
          <p:nvPr/>
        </p:nvSpPr>
        <p:spPr>
          <a:xfrm>
            <a:off x="1177925" y="3563938"/>
            <a:ext cx="3429000" cy="831850"/>
          </a:xfrm>
          <a:prstGeom prst="rect">
            <a:avLst/>
          </a:prstGeom>
          <a:noFill/>
          <a:ln w="28575">
            <a:solidFill>
              <a:schemeClr val="accent6">
                <a:lumMod val="75000"/>
              </a:schemeClr>
            </a:solidFill>
          </a:ln>
        </p:spPr>
        <p:txBody>
          <a:bodyPr wrap="none">
            <a:spAutoFit/>
          </a:bodyPr>
          <a:lstStyle/>
          <a:p>
            <a:pPr algn="ctr" fontAlgn="auto">
              <a:spcBef>
                <a:spcPts val="0"/>
              </a:spcBef>
              <a:spcAft>
                <a:spcPts val="0"/>
              </a:spcAft>
              <a:defRPr/>
            </a:pPr>
            <a:r>
              <a:rPr lang="fr-FR" sz="1600" b="1" dirty="0">
                <a:solidFill>
                  <a:schemeClr val="tx1">
                    <a:lumMod val="75000"/>
                    <a:lumOff val="25000"/>
                  </a:schemeClr>
                </a:solidFill>
                <a:latin typeface="+mn-lt"/>
                <a:cs typeface="+mn-cs"/>
              </a:rPr>
              <a:t>Enregistrement des </a:t>
            </a:r>
          </a:p>
          <a:p>
            <a:pPr algn="ctr" fontAlgn="auto">
              <a:spcBef>
                <a:spcPts val="0"/>
              </a:spcBef>
              <a:spcAft>
                <a:spcPts val="0"/>
              </a:spcAft>
              <a:defRPr/>
            </a:pPr>
            <a:r>
              <a:rPr lang="fr-FR" sz="1600" b="1" dirty="0">
                <a:solidFill>
                  <a:schemeClr val="tx1">
                    <a:lumMod val="75000"/>
                    <a:lumOff val="25000"/>
                  </a:schemeClr>
                </a:solidFill>
                <a:latin typeface="+mn-lt"/>
                <a:cs typeface="+mn-cs"/>
              </a:rPr>
              <a:t>démarches « accidents </a:t>
            </a:r>
          </a:p>
          <a:p>
            <a:pPr algn="ctr" fontAlgn="auto">
              <a:spcBef>
                <a:spcPts val="0"/>
              </a:spcBef>
              <a:spcAft>
                <a:spcPts val="0"/>
              </a:spcAft>
              <a:defRPr/>
            </a:pPr>
            <a:r>
              <a:rPr lang="fr-FR" sz="1600" b="1" dirty="0">
                <a:solidFill>
                  <a:schemeClr val="tx1">
                    <a:lumMod val="75000"/>
                    <a:lumOff val="25000"/>
                  </a:schemeClr>
                </a:solidFill>
                <a:latin typeface="+mn-lt"/>
                <a:cs typeface="+mn-cs"/>
              </a:rPr>
              <a:t>du travail/maladies professionnelles »</a:t>
            </a:r>
            <a:endParaRPr lang="fr-FR" sz="1600" dirty="0">
              <a:latin typeface="+mn-lt"/>
              <a:cs typeface="+mn-cs"/>
            </a:endParaRPr>
          </a:p>
        </p:txBody>
      </p:sp>
      <p:sp>
        <p:nvSpPr>
          <p:cNvPr id="5" name="Rectangle à coins arrondis 4"/>
          <p:cNvSpPr/>
          <p:nvPr/>
        </p:nvSpPr>
        <p:spPr>
          <a:xfrm>
            <a:off x="6659563" y="1527175"/>
            <a:ext cx="2138362" cy="1685925"/>
          </a:xfrm>
          <a:prstGeom prst="wedgeRoundRectCallout">
            <a:avLst>
              <a:gd name="adj1" fmla="val -68706"/>
              <a:gd name="adj2" fmla="val -3258"/>
              <a:gd name="adj3" fmla="val 1666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200" b="1" dirty="0"/>
              <a:t>Pas de délai de carence durant la période </a:t>
            </a:r>
            <a:r>
              <a:rPr lang="fr-FR" sz="1200" b="1" i="1" dirty="0"/>
              <a:t>d'état d'urgence sanitaire </a:t>
            </a:r>
          </a:p>
          <a:p>
            <a:pPr algn="ctr" fontAlgn="auto">
              <a:spcBef>
                <a:spcPts val="0"/>
              </a:spcBef>
              <a:spcAft>
                <a:spcPts val="0"/>
              </a:spcAft>
              <a:defRPr/>
            </a:pPr>
            <a:r>
              <a:rPr lang="fr-FR" sz="1200" b="1" dirty="0"/>
              <a:t>- Pour tous les arrêts de travail, quel que soit le motif</a:t>
            </a:r>
          </a:p>
          <a:p>
            <a:pPr algn="ctr" fontAlgn="auto">
              <a:spcBef>
                <a:spcPts val="0"/>
              </a:spcBef>
              <a:spcAft>
                <a:spcPts val="0"/>
              </a:spcAft>
              <a:defRPr/>
            </a:pPr>
            <a:r>
              <a:rPr lang="fr-FR" sz="1200" b="1" dirty="0"/>
              <a:t>- Salariés de droit privé, fonctionnaires et  indépendants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6450" y="46038"/>
            <a:ext cx="8229600" cy="706437"/>
          </a:xfrm>
        </p:spPr>
        <p:txBody>
          <a:bodyPr rtlCol="0"/>
          <a:lstStyle/>
          <a:p>
            <a:pPr fontAlgn="auto">
              <a:spcAft>
                <a:spcPts val="0"/>
              </a:spcAft>
              <a:defRPr/>
            </a:pPr>
            <a:r>
              <a:rPr lang="fr-FR" dirty="0"/>
              <a:t>Accès aux soins</a:t>
            </a:r>
          </a:p>
        </p:txBody>
      </p:sp>
      <p:sp>
        <p:nvSpPr>
          <p:cNvPr id="8" name="Espace réservé du numéro de diapositive 4"/>
          <p:cNvSpPr>
            <a:spLocks noGrp="1"/>
          </p:cNvSpPr>
          <p:nvPr>
            <p:ph type="sldNum" sz="quarter" idx="12"/>
          </p:nvPr>
        </p:nvSpPr>
        <p:spPr>
          <a:xfrm>
            <a:off x="6677025" y="6369050"/>
            <a:ext cx="981075" cy="365125"/>
          </a:xfrm>
        </p:spPr>
        <p:txBody>
          <a:bodyPr/>
          <a:lstStyle/>
          <a:p>
            <a:pPr>
              <a:defRPr/>
            </a:pPr>
            <a:fld id="{036ED0EB-E37A-417F-B4F1-0183463EFCCC}" type="slidenum">
              <a:rPr lang="fr-FR"/>
              <a:pPr>
                <a:defRPr/>
              </a:pPr>
              <a:t>6</a:t>
            </a:fld>
            <a:endParaRPr lang="fr-FR" dirty="0"/>
          </a:p>
        </p:txBody>
      </p:sp>
      <p:pic>
        <p:nvPicPr>
          <p:cNvPr id="10243" name="Picture 2"/>
          <p:cNvPicPr>
            <a:picLocks noChangeAspect="1" noChangeArrowheads="1"/>
          </p:cNvPicPr>
          <p:nvPr/>
        </p:nvPicPr>
        <p:blipFill>
          <a:blip r:embed="rId2"/>
          <a:srcRect/>
          <a:stretch>
            <a:fillRect/>
          </a:stretch>
        </p:blipFill>
        <p:spPr bwMode="auto">
          <a:xfrm>
            <a:off x="7242175" y="874713"/>
            <a:ext cx="1114425" cy="1114425"/>
          </a:xfrm>
          <a:prstGeom prst="rect">
            <a:avLst/>
          </a:prstGeom>
          <a:noFill/>
          <a:ln w="9525">
            <a:noFill/>
            <a:miter lim="800000"/>
            <a:headEnd/>
            <a:tailEnd/>
          </a:ln>
        </p:spPr>
      </p:pic>
      <p:pic>
        <p:nvPicPr>
          <p:cNvPr id="10244" name="Picture 4"/>
          <p:cNvPicPr>
            <a:picLocks noChangeAspect="1" noChangeArrowheads="1"/>
          </p:cNvPicPr>
          <p:nvPr/>
        </p:nvPicPr>
        <p:blipFill>
          <a:blip r:embed="rId3"/>
          <a:srcRect/>
          <a:stretch>
            <a:fillRect/>
          </a:stretch>
        </p:blipFill>
        <p:spPr bwMode="auto">
          <a:xfrm>
            <a:off x="204788" y="4437063"/>
            <a:ext cx="1727200" cy="863600"/>
          </a:xfrm>
          <a:prstGeom prst="rect">
            <a:avLst/>
          </a:prstGeom>
          <a:noFill/>
          <a:ln w="9525">
            <a:noFill/>
            <a:miter lim="800000"/>
            <a:headEnd/>
            <a:tailEnd/>
          </a:ln>
        </p:spPr>
      </p:pic>
      <p:sp>
        <p:nvSpPr>
          <p:cNvPr id="15" name="ZoneTexte 14"/>
          <p:cNvSpPr txBox="1"/>
          <p:nvPr/>
        </p:nvSpPr>
        <p:spPr>
          <a:xfrm>
            <a:off x="2268538" y="4244975"/>
            <a:ext cx="6480175" cy="1200150"/>
          </a:xfrm>
          <a:prstGeom prst="rect">
            <a:avLst/>
          </a:prstGeom>
          <a:noFill/>
        </p:spPr>
        <p:txBody>
          <a:bodyPr>
            <a:spAutoFit/>
          </a:bodyPr>
          <a:lstStyle/>
          <a:p>
            <a:pPr algn="just" fontAlgn="auto">
              <a:spcBef>
                <a:spcPts val="0"/>
              </a:spcBef>
              <a:spcAft>
                <a:spcPts val="0"/>
              </a:spcAft>
              <a:defRPr/>
            </a:pPr>
            <a:r>
              <a:rPr lang="fr-FR" dirty="0">
                <a:solidFill>
                  <a:schemeClr val="tx1">
                    <a:lumMod val="75000"/>
                    <a:lumOff val="25000"/>
                  </a:schemeClr>
                </a:solidFill>
                <a:latin typeface="+mn-lt"/>
                <a:cs typeface="+mn-cs"/>
              </a:rPr>
              <a:t>La </a:t>
            </a:r>
            <a:r>
              <a:rPr lang="fr-FR" b="1" dirty="0">
                <a:solidFill>
                  <a:schemeClr val="tx1">
                    <a:lumMod val="75000"/>
                    <a:lumOff val="25000"/>
                  </a:schemeClr>
                </a:solidFill>
                <a:latin typeface="+mn-lt"/>
                <a:cs typeface="+mn-cs"/>
              </a:rPr>
              <a:t>téléconsultation</a:t>
            </a:r>
            <a:r>
              <a:rPr lang="fr-FR" dirty="0">
                <a:solidFill>
                  <a:schemeClr val="tx1">
                    <a:lumMod val="75000"/>
                    <a:lumOff val="25000"/>
                  </a:schemeClr>
                </a:solidFill>
                <a:latin typeface="+mn-lt"/>
                <a:cs typeface="+mn-cs"/>
              </a:rPr>
              <a:t> est remboursée à </a:t>
            </a:r>
            <a:r>
              <a:rPr lang="fr-FR" b="1" dirty="0">
                <a:solidFill>
                  <a:schemeClr val="tx1">
                    <a:lumMod val="75000"/>
                    <a:lumOff val="25000"/>
                  </a:schemeClr>
                </a:solidFill>
                <a:latin typeface="+mn-lt"/>
                <a:cs typeface="+mn-cs"/>
              </a:rPr>
              <a:t>100% du tarif sécurité sociale </a:t>
            </a:r>
            <a:r>
              <a:rPr lang="fr-FR" dirty="0">
                <a:solidFill>
                  <a:schemeClr val="tx1">
                    <a:lumMod val="75000"/>
                    <a:lumOff val="25000"/>
                  </a:schemeClr>
                </a:solidFill>
                <a:latin typeface="+mn-lt"/>
                <a:cs typeface="+mn-cs"/>
              </a:rPr>
              <a:t>(25 euros). </a:t>
            </a:r>
          </a:p>
          <a:p>
            <a:pPr algn="just" fontAlgn="auto">
              <a:spcBef>
                <a:spcPts val="0"/>
              </a:spcBef>
              <a:spcAft>
                <a:spcPts val="0"/>
              </a:spcAft>
              <a:defRPr/>
            </a:pPr>
            <a:r>
              <a:rPr lang="fr-FR" dirty="0">
                <a:solidFill>
                  <a:schemeClr val="tx1">
                    <a:lumMod val="75000"/>
                    <a:lumOff val="25000"/>
                  </a:schemeClr>
                </a:solidFill>
                <a:latin typeface="+mn-lt"/>
                <a:cs typeface="+mn-cs"/>
              </a:rPr>
              <a:t>Un télé-suivi infirmier pour motif « Covid-19 » a été créé par téléphone ou à domicile. </a:t>
            </a:r>
          </a:p>
        </p:txBody>
      </p:sp>
      <p:pic>
        <p:nvPicPr>
          <p:cNvPr id="10246" name="Picture 5"/>
          <p:cNvPicPr>
            <a:picLocks noChangeAspect="1" noChangeArrowheads="1"/>
          </p:cNvPicPr>
          <p:nvPr/>
        </p:nvPicPr>
        <p:blipFill>
          <a:blip r:embed="rId4"/>
          <a:srcRect/>
          <a:stretch>
            <a:fillRect/>
          </a:stretch>
        </p:blipFill>
        <p:spPr bwMode="auto">
          <a:xfrm>
            <a:off x="827088" y="5445125"/>
            <a:ext cx="868362" cy="1296988"/>
          </a:xfrm>
          <a:prstGeom prst="rect">
            <a:avLst/>
          </a:prstGeom>
          <a:noFill/>
          <a:ln w="9525">
            <a:noFill/>
            <a:miter lim="800000"/>
            <a:headEnd/>
            <a:tailEnd/>
          </a:ln>
        </p:spPr>
      </p:pic>
      <p:sp>
        <p:nvSpPr>
          <p:cNvPr id="10247" name="ZoneTexte 16"/>
          <p:cNvSpPr txBox="1">
            <a:spLocks noChangeArrowheads="1"/>
          </p:cNvSpPr>
          <p:nvPr/>
        </p:nvSpPr>
        <p:spPr bwMode="auto">
          <a:xfrm>
            <a:off x="2335213" y="5746750"/>
            <a:ext cx="6700837" cy="922338"/>
          </a:xfrm>
          <a:prstGeom prst="rect">
            <a:avLst/>
          </a:prstGeom>
          <a:noFill/>
          <a:ln w="9525">
            <a:noFill/>
            <a:miter lim="800000"/>
            <a:headEnd/>
            <a:tailEnd/>
          </a:ln>
        </p:spPr>
        <p:txBody>
          <a:bodyPr>
            <a:spAutoFit/>
          </a:bodyPr>
          <a:lstStyle/>
          <a:p>
            <a:pPr algn="just"/>
            <a:r>
              <a:rPr lang="fr-FR">
                <a:solidFill>
                  <a:srgbClr val="404040"/>
                </a:solidFill>
                <a:latin typeface="Calibri" pitchFamily="34" charset="0"/>
              </a:rPr>
              <a:t>En cette période d’épidémie, un médecin et son remplaçant, tout comme un infirmier et son remplaçant, sont autorisés à travailler simultanément. </a:t>
            </a:r>
          </a:p>
        </p:txBody>
      </p:sp>
      <p:sp>
        <p:nvSpPr>
          <p:cNvPr id="9" name="ZoneTexte 8"/>
          <p:cNvSpPr txBox="1"/>
          <p:nvPr/>
        </p:nvSpPr>
        <p:spPr>
          <a:xfrm>
            <a:off x="323850" y="908050"/>
            <a:ext cx="6480175" cy="647700"/>
          </a:xfrm>
          <a:prstGeom prst="rect">
            <a:avLst/>
          </a:prstGeom>
          <a:noFill/>
        </p:spPr>
        <p:txBody>
          <a:bodyPr>
            <a:spAutoFit/>
          </a:bodyPr>
          <a:lstStyle/>
          <a:p>
            <a:pPr algn="just" fontAlgn="auto">
              <a:spcBef>
                <a:spcPts val="0"/>
              </a:spcBef>
              <a:spcAft>
                <a:spcPts val="0"/>
              </a:spcAft>
              <a:defRPr/>
            </a:pPr>
            <a:r>
              <a:rPr lang="fr-FR" dirty="0">
                <a:solidFill>
                  <a:schemeClr val="tx1">
                    <a:lumMod val="75000"/>
                    <a:lumOff val="25000"/>
                  </a:schemeClr>
                </a:solidFill>
                <a:latin typeface="+mn-lt"/>
                <a:cs typeface="+mn-cs"/>
              </a:rPr>
              <a:t>Les renouvellements de médicaments sont possibles auprès des pharmacies même avec une ordonnance périmée. </a:t>
            </a:r>
          </a:p>
        </p:txBody>
      </p:sp>
      <p:pic>
        <p:nvPicPr>
          <p:cNvPr id="10249" name="Picture 3"/>
          <p:cNvPicPr>
            <a:picLocks noChangeAspect="1" noChangeArrowheads="1"/>
          </p:cNvPicPr>
          <p:nvPr/>
        </p:nvPicPr>
        <p:blipFill>
          <a:blip r:embed="rId5"/>
          <a:srcRect/>
          <a:stretch>
            <a:fillRect/>
          </a:stretch>
        </p:blipFill>
        <p:spPr bwMode="auto">
          <a:xfrm>
            <a:off x="7235825" y="2451100"/>
            <a:ext cx="1287463" cy="762000"/>
          </a:xfrm>
          <a:prstGeom prst="rect">
            <a:avLst/>
          </a:prstGeom>
          <a:noFill/>
          <a:ln w="9525">
            <a:noFill/>
            <a:miter lim="800000"/>
            <a:headEnd/>
            <a:tailEnd/>
          </a:ln>
        </p:spPr>
      </p:pic>
      <p:sp>
        <p:nvSpPr>
          <p:cNvPr id="10250" name="ZoneTexte 11"/>
          <p:cNvSpPr txBox="1">
            <a:spLocks noChangeArrowheads="1"/>
          </p:cNvSpPr>
          <p:nvPr/>
        </p:nvSpPr>
        <p:spPr bwMode="auto">
          <a:xfrm>
            <a:off x="246063" y="1773238"/>
            <a:ext cx="6702425" cy="2308225"/>
          </a:xfrm>
          <a:prstGeom prst="rect">
            <a:avLst/>
          </a:prstGeom>
          <a:noFill/>
          <a:ln w="9525">
            <a:noFill/>
            <a:miter lim="800000"/>
            <a:headEnd/>
            <a:tailEnd/>
          </a:ln>
        </p:spPr>
        <p:txBody>
          <a:bodyPr>
            <a:spAutoFit/>
          </a:bodyPr>
          <a:lstStyle/>
          <a:p>
            <a:pPr algn="just"/>
            <a:r>
              <a:rPr lang="fr-FR">
                <a:solidFill>
                  <a:srgbClr val="404040"/>
                </a:solidFill>
                <a:latin typeface="Calibri" pitchFamily="34" charset="0"/>
              </a:rPr>
              <a:t>Des personnels Assurance Maladie renforcent les équipes du 15 (hormis CGSS).</a:t>
            </a:r>
          </a:p>
          <a:p>
            <a:pPr algn="just"/>
            <a:r>
              <a:rPr lang="fr-FR">
                <a:solidFill>
                  <a:srgbClr val="404040"/>
                </a:solidFill>
                <a:latin typeface="Calibri" pitchFamily="34" charset="0"/>
              </a:rPr>
              <a:t>Pour les patients potentiellement Covid-19 non sévères, qui cherchent un professionnel de santé pour une consultation, et qui n’ont pas de médecin traitant ou ne peuvent pas être pris en charge par ce dernier. Les CPAM disposent d’une liste de médecins et infirmiers pouvant prendre en charge des patients a distance ou avec les créneaux horaires disponibles.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6450" y="46038"/>
            <a:ext cx="8229600" cy="706437"/>
          </a:xfrm>
        </p:spPr>
        <p:txBody>
          <a:bodyPr rtlCol="0"/>
          <a:lstStyle/>
          <a:p>
            <a:pPr fontAlgn="auto">
              <a:spcAft>
                <a:spcPts val="0"/>
              </a:spcAft>
              <a:defRPr/>
            </a:pPr>
            <a:r>
              <a:rPr lang="fr-FR" dirty="0"/>
              <a:t>https://declare.ameli.fr</a:t>
            </a:r>
          </a:p>
        </p:txBody>
      </p:sp>
      <p:sp>
        <p:nvSpPr>
          <p:cNvPr id="8" name="Espace réservé du numéro de diapositive 4"/>
          <p:cNvSpPr>
            <a:spLocks noGrp="1"/>
          </p:cNvSpPr>
          <p:nvPr>
            <p:ph type="sldNum" sz="quarter" idx="12"/>
          </p:nvPr>
        </p:nvSpPr>
        <p:spPr>
          <a:xfrm>
            <a:off x="6677025" y="5719763"/>
            <a:ext cx="981075" cy="365125"/>
          </a:xfrm>
        </p:spPr>
        <p:txBody>
          <a:bodyPr/>
          <a:lstStyle/>
          <a:p>
            <a:pPr>
              <a:defRPr/>
            </a:pPr>
            <a:fld id="{88906C38-CD2A-4BCC-9C21-688F2CC05F7A}" type="slidenum">
              <a:rPr lang="fr-FR"/>
              <a:pPr>
                <a:defRPr/>
              </a:pPr>
              <a:t>7</a:t>
            </a:fld>
            <a:endParaRPr lang="fr-FR" dirty="0"/>
          </a:p>
        </p:txBody>
      </p:sp>
      <p:sp>
        <p:nvSpPr>
          <p:cNvPr id="6" name="Rectangle à coins arrondis 5"/>
          <p:cNvSpPr/>
          <p:nvPr/>
        </p:nvSpPr>
        <p:spPr>
          <a:xfrm>
            <a:off x="2051050" y="1125538"/>
            <a:ext cx="5135563" cy="615950"/>
          </a:xfrm>
          <a:prstGeom prst="wedgeRoundRectCallout">
            <a:avLst>
              <a:gd name="adj1" fmla="val -7039"/>
              <a:gd name="adj2" fmla="val 45794"/>
              <a:gd name="adj3" fmla="val 16667"/>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fr-FR" sz="1600" b="1" dirty="0"/>
              <a:t>Déclarer une personne en activité salariée ou indépendante contrainte de rester à domicile</a:t>
            </a:r>
          </a:p>
        </p:txBody>
      </p:sp>
      <p:sp>
        <p:nvSpPr>
          <p:cNvPr id="7" name="Rectangle à coins arrondis 6"/>
          <p:cNvSpPr/>
          <p:nvPr/>
        </p:nvSpPr>
        <p:spPr>
          <a:xfrm>
            <a:off x="2051050" y="2020888"/>
            <a:ext cx="2832100" cy="871537"/>
          </a:xfrm>
          <a:prstGeom prst="wedgeRoundRectCallout">
            <a:avLst>
              <a:gd name="adj1" fmla="val -16284"/>
              <a:gd name="adj2" fmla="val 104519"/>
              <a:gd name="adj3" fmla="val 16667"/>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fr-FR" sz="1200" b="1" dirty="0">
                <a:solidFill>
                  <a:schemeClr val="bg1"/>
                </a:solidFill>
              </a:rPr>
              <a:t>1 - Salariés sans possibilité de télétravail et contraints de rester chez eux pour garde d’enfant de moins de 16 ans ou en situation de handicap</a:t>
            </a:r>
          </a:p>
        </p:txBody>
      </p:sp>
      <p:sp>
        <p:nvSpPr>
          <p:cNvPr id="9" name="Rectangle à coins arrondis 8"/>
          <p:cNvSpPr/>
          <p:nvPr/>
        </p:nvSpPr>
        <p:spPr>
          <a:xfrm>
            <a:off x="5426075" y="3213100"/>
            <a:ext cx="3394075" cy="1393825"/>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200" b="1" dirty="0">
                <a:solidFill>
                  <a:schemeClr val="bg1"/>
                </a:solidFill>
              </a:rPr>
              <a:t>Ces personnes se connectent directement, sans passer par leur employeur ni par leur médecin traitant, sur le site declare.ameli.fr pour demander à être mises en arrêt de travail pour une durée initiale de 21 jours. Cet arrêt est rétroactif à la date du vendredi 13 mars</a:t>
            </a:r>
          </a:p>
        </p:txBody>
      </p:sp>
      <p:sp>
        <p:nvSpPr>
          <p:cNvPr id="10" name="Rectangle à coins arrondis 9"/>
          <p:cNvSpPr/>
          <p:nvPr/>
        </p:nvSpPr>
        <p:spPr>
          <a:xfrm>
            <a:off x="1997075" y="4873625"/>
            <a:ext cx="6696075" cy="858838"/>
          </a:xfrm>
          <a:prstGeom prst="wedgeRoundRectCallou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285750" indent="-285750" algn="ctr" fontAlgn="auto">
              <a:spcBef>
                <a:spcPts val="0"/>
              </a:spcBef>
              <a:spcAft>
                <a:spcPts val="0"/>
              </a:spcAft>
              <a:buFont typeface="Arial" panose="020B0604020202020204" pitchFamily="34" charset="0"/>
              <a:buChar char="•"/>
              <a:defRPr/>
            </a:pPr>
            <a:endParaRPr lang="fr-FR" sz="1200" b="1" dirty="0">
              <a:solidFill>
                <a:schemeClr val="bg1"/>
              </a:solidFill>
            </a:endParaRPr>
          </a:p>
          <a:p>
            <a:pPr algn="ctr" fontAlgn="auto">
              <a:spcBef>
                <a:spcPts val="0"/>
              </a:spcBef>
              <a:spcAft>
                <a:spcPts val="0"/>
              </a:spcAft>
              <a:defRPr/>
            </a:pPr>
            <a:r>
              <a:rPr lang="fr-FR" sz="1200" b="1" dirty="0">
                <a:solidFill>
                  <a:schemeClr val="bg1"/>
                </a:solidFill>
              </a:rPr>
              <a:t>Salariés du régime général, les marins, les clercs et employés de notaire, les travailleurs indépendants, auto-entrepreneurs et agents contractuels de la fonction publique. </a:t>
            </a:r>
          </a:p>
          <a:p>
            <a:pPr algn="ctr" fontAlgn="auto">
              <a:spcBef>
                <a:spcPts val="0"/>
              </a:spcBef>
              <a:spcAft>
                <a:spcPts val="0"/>
              </a:spcAft>
              <a:defRPr/>
            </a:pPr>
            <a:r>
              <a:rPr lang="fr-FR" sz="1200" b="1" dirty="0">
                <a:solidFill>
                  <a:schemeClr val="bg1"/>
                </a:solidFill>
              </a:rPr>
              <a:t>Ne concerne pas les autres régimes spéciaux, notamment les agents de la fonction publique, ou la MSA (assurés du régime agricole). </a:t>
            </a:r>
          </a:p>
          <a:p>
            <a:pPr algn="ctr" fontAlgn="auto">
              <a:spcBef>
                <a:spcPts val="0"/>
              </a:spcBef>
              <a:spcAft>
                <a:spcPts val="0"/>
              </a:spcAft>
              <a:defRPr/>
            </a:pPr>
            <a:endParaRPr lang="fr-FR" sz="1200" b="1" dirty="0">
              <a:solidFill>
                <a:schemeClr val="bg1"/>
              </a:solidFill>
            </a:endParaRPr>
          </a:p>
        </p:txBody>
      </p:sp>
      <p:sp>
        <p:nvSpPr>
          <p:cNvPr id="11271" name="ZoneTexte 10"/>
          <p:cNvSpPr txBox="1">
            <a:spLocks noChangeArrowheads="1"/>
          </p:cNvSpPr>
          <p:nvPr/>
        </p:nvSpPr>
        <p:spPr bwMode="auto">
          <a:xfrm>
            <a:off x="179388" y="1196975"/>
            <a:ext cx="1647825" cy="369888"/>
          </a:xfrm>
          <a:prstGeom prst="rect">
            <a:avLst/>
          </a:prstGeom>
          <a:noFill/>
          <a:ln w="9525">
            <a:noFill/>
            <a:miter lim="800000"/>
            <a:headEnd/>
            <a:tailEnd/>
          </a:ln>
        </p:spPr>
        <p:txBody>
          <a:bodyPr wrap="none">
            <a:spAutoFit/>
          </a:bodyPr>
          <a:lstStyle/>
          <a:p>
            <a:r>
              <a:rPr lang="fr-FR">
                <a:latin typeface="Calibri" pitchFamily="34" charset="0"/>
              </a:rPr>
              <a:t>Dans quel but ?</a:t>
            </a:r>
          </a:p>
        </p:txBody>
      </p:sp>
      <p:sp>
        <p:nvSpPr>
          <p:cNvPr id="11272" name="ZoneTexte 11"/>
          <p:cNvSpPr txBox="1">
            <a:spLocks noChangeArrowheads="1"/>
          </p:cNvSpPr>
          <p:nvPr/>
        </p:nvSpPr>
        <p:spPr bwMode="auto">
          <a:xfrm>
            <a:off x="107950" y="2339975"/>
            <a:ext cx="1962150" cy="368300"/>
          </a:xfrm>
          <a:prstGeom prst="rect">
            <a:avLst/>
          </a:prstGeom>
          <a:noFill/>
          <a:ln w="9525">
            <a:noFill/>
            <a:miter lim="800000"/>
            <a:headEnd/>
            <a:tailEnd/>
          </a:ln>
        </p:spPr>
        <p:txBody>
          <a:bodyPr wrap="none">
            <a:spAutoFit/>
          </a:bodyPr>
          <a:lstStyle/>
          <a:p>
            <a:r>
              <a:rPr lang="fr-FR">
                <a:latin typeface="Calibri" pitchFamily="34" charset="0"/>
              </a:rPr>
              <a:t>Quelles situations?</a:t>
            </a:r>
          </a:p>
        </p:txBody>
      </p:sp>
      <p:sp>
        <p:nvSpPr>
          <p:cNvPr id="14" name="Rectangle à coins arrondis 13"/>
          <p:cNvSpPr/>
          <p:nvPr/>
        </p:nvSpPr>
        <p:spPr>
          <a:xfrm>
            <a:off x="5345113" y="2020888"/>
            <a:ext cx="3475037" cy="976312"/>
          </a:xfrm>
          <a:prstGeom prst="wedgeRoundRectCallou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fr-FR" sz="1200" b="1" dirty="0">
                <a:solidFill>
                  <a:schemeClr val="bg1"/>
                </a:solidFill>
              </a:rPr>
              <a:t>2 – Salariés  dont l’état de santé conduit à les considérer comme présentant un risque de développer une forme sévère de la maladie*</a:t>
            </a:r>
          </a:p>
        </p:txBody>
      </p:sp>
      <p:sp>
        <p:nvSpPr>
          <p:cNvPr id="11274" name="ZoneTexte 14"/>
          <p:cNvSpPr txBox="1">
            <a:spLocks noChangeArrowheads="1"/>
          </p:cNvSpPr>
          <p:nvPr/>
        </p:nvSpPr>
        <p:spPr bwMode="auto">
          <a:xfrm>
            <a:off x="330200" y="3708400"/>
            <a:ext cx="1217613" cy="368300"/>
          </a:xfrm>
          <a:prstGeom prst="rect">
            <a:avLst/>
          </a:prstGeom>
          <a:noFill/>
          <a:ln w="9525">
            <a:noFill/>
            <a:miter lim="800000"/>
            <a:headEnd/>
            <a:tailEnd/>
          </a:ln>
        </p:spPr>
        <p:txBody>
          <a:bodyPr wrap="none">
            <a:spAutoFit/>
          </a:bodyPr>
          <a:lstStyle/>
          <a:p>
            <a:r>
              <a:rPr lang="fr-FR">
                <a:latin typeface="Calibri" pitchFamily="34" charset="0"/>
              </a:rPr>
              <a:t>Comment?</a:t>
            </a:r>
          </a:p>
        </p:txBody>
      </p:sp>
      <p:sp>
        <p:nvSpPr>
          <p:cNvPr id="16" name="Rectangle à coins arrondis 15"/>
          <p:cNvSpPr/>
          <p:nvPr/>
        </p:nvSpPr>
        <p:spPr>
          <a:xfrm>
            <a:off x="1993900" y="3525838"/>
            <a:ext cx="3178175" cy="674687"/>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400" b="1" dirty="0">
                <a:solidFill>
                  <a:schemeClr val="bg1"/>
                </a:solidFill>
              </a:rPr>
              <a:t>L’employeur déclare sur le </a:t>
            </a:r>
            <a:r>
              <a:rPr lang="fr-FR" sz="1400" b="1" dirty="0" err="1">
                <a:solidFill>
                  <a:schemeClr val="bg1"/>
                </a:solidFill>
              </a:rPr>
              <a:t>téléservice</a:t>
            </a:r>
            <a:r>
              <a:rPr lang="fr-FR" sz="1400" b="1" dirty="0">
                <a:solidFill>
                  <a:schemeClr val="bg1"/>
                </a:solidFill>
              </a:rPr>
              <a:t>.</a:t>
            </a:r>
          </a:p>
        </p:txBody>
      </p:sp>
      <p:sp>
        <p:nvSpPr>
          <p:cNvPr id="11276" name="ZoneTexte 16"/>
          <p:cNvSpPr txBox="1">
            <a:spLocks noChangeArrowheads="1"/>
          </p:cNvSpPr>
          <p:nvPr/>
        </p:nvSpPr>
        <p:spPr bwMode="auto">
          <a:xfrm>
            <a:off x="323850" y="4943475"/>
            <a:ext cx="1304925" cy="646113"/>
          </a:xfrm>
          <a:prstGeom prst="rect">
            <a:avLst/>
          </a:prstGeom>
          <a:noFill/>
          <a:ln w="9525">
            <a:noFill/>
            <a:miter lim="800000"/>
            <a:headEnd/>
            <a:tailEnd/>
          </a:ln>
        </p:spPr>
        <p:txBody>
          <a:bodyPr wrap="none">
            <a:spAutoFit/>
          </a:bodyPr>
          <a:lstStyle/>
          <a:p>
            <a:pPr algn="ctr"/>
            <a:r>
              <a:rPr lang="fr-FR">
                <a:latin typeface="Calibri" pitchFamily="34" charset="0"/>
              </a:rPr>
              <a:t>Régimes </a:t>
            </a:r>
          </a:p>
          <a:p>
            <a:pPr algn="ctr"/>
            <a:r>
              <a:rPr lang="fr-FR">
                <a:latin typeface="Calibri" pitchFamily="34" charset="0"/>
              </a:rPr>
              <a:t>concernés ?</a:t>
            </a:r>
          </a:p>
        </p:txBody>
      </p:sp>
      <p:sp>
        <p:nvSpPr>
          <p:cNvPr id="11277" name="ZoneTexte 17"/>
          <p:cNvSpPr txBox="1">
            <a:spLocks noChangeArrowheads="1"/>
          </p:cNvSpPr>
          <p:nvPr/>
        </p:nvSpPr>
        <p:spPr bwMode="auto">
          <a:xfrm>
            <a:off x="1547813" y="5932488"/>
            <a:ext cx="7731125" cy="1003300"/>
          </a:xfrm>
          <a:prstGeom prst="rect">
            <a:avLst/>
          </a:prstGeom>
          <a:noFill/>
          <a:ln w="9525">
            <a:noFill/>
            <a:miter lim="800000"/>
            <a:headEnd/>
            <a:tailEnd/>
          </a:ln>
        </p:spPr>
        <p:txBody>
          <a:bodyPr>
            <a:spAutoFit/>
          </a:bodyPr>
          <a:lstStyle/>
          <a:p>
            <a:r>
              <a:rPr lang="fr-FR" sz="1100">
                <a:latin typeface="Calibri" pitchFamily="34" charset="0"/>
                <a:hlinkClick r:id="rId2"/>
              </a:rPr>
              <a:t>https://www.ameli.fr/assure/actualites/covid-19-extension-du-teleservice-declareamelifr-aux-personnes-risque-eleve</a:t>
            </a:r>
            <a:endParaRPr lang="fr-FR" sz="1100">
              <a:latin typeface="Calibri" pitchFamily="34" charset="0"/>
            </a:endParaRPr>
          </a:p>
          <a:p>
            <a:endParaRPr lang="fr-FR" sz="1100">
              <a:latin typeface="Calibri" pitchFamily="34" charset="0"/>
            </a:endParaRPr>
          </a:p>
          <a:p>
            <a:pPr>
              <a:lnSpc>
                <a:spcPct val="115000"/>
              </a:lnSpc>
              <a:spcBef>
                <a:spcPts val="600"/>
              </a:spcBef>
            </a:pPr>
            <a:r>
              <a:rPr lang="fr-FR" sz="1000">
                <a:latin typeface="Calibri" pitchFamily="34" charset="0"/>
              </a:rPr>
              <a:t>*</a:t>
            </a:r>
            <a:r>
              <a:rPr lang="fr-FR" sz="1400" i="1">
                <a:solidFill>
                  <a:srgbClr val="000000"/>
                </a:solidFill>
                <a:latin typeface="Calibri" pitchFamily="34" charset="0"/>
                <a:ea typeface="Calibri" pitchFamily="34" charset="0"/>
                <a:cs typeface="Times New Roman" pitchFamily="18" charset="0"/>
              </a:rPr>
              <a:t>Si personne à risque (grossesse 3</a:t>
            </a:r>
            <a:r>
              <a:rPr lang="fr-FR" sz="1400" i="1" baseline="30000">
                <a:solidFill>
                  <a:srgbClr val="000000"/>
                </a:solidFill>
                <a:latin typeface="Calibri" pitchFamily="34" charset="0"/>
                <a:ea typeface="Calibri" pitchFamily="34" charset="0"/>
                <a:cs typeface="Times New Roman" pitchFamily="18" charset="0"/>
              </a:rPr>
              <a:t>ème</a:t>
            </a:r>
            <a:r>
              <a:rPr lang="fr-FR" sz="1400" i="1">
                <a:solidFill>
                  <a:srgbClr val="000000"/>
                </a:solidFill>
                <a:latin typeface="Calibri" pitchFamily="34" charset="0"/>
                <a:ea typeface="Calibri" pitchFamily="34" charset="0"/>
                <a:cs typeface="Times New Roman" pitchFamily="18" charset="0"/>
              </a:rPr>
              <a:t> trimestre ou ALD (pathologie à risque listées par le HCSP) : </a:t>
            </a:r>
          </a:p>
          <a:p>
            <a:pPr>
              <a:lnSpc>
                <a:spcPct val="115000"/>
              </a:lnSpc>
              <a:spcAft>
                <a:spcPts val="1000"/>
              </a:spcAft>
            </a:pPr>
            <a:r>
              <a:rPr lang="fr-FR" sz="1400" i="1">
                <a:solidFill>
                  <a:srgbClr val="000000"/>
                </a:solidFill>
                <a:latin typeface="Calibri" pitchFamily="34" charset="0"/>
                <a:ea typeface="Calibri" pitchFamily="34" charset="0"/>
                <a:cs typeface="Times New Roman" pitchFamily="18" charset="0"/>
              </a:rPr>
              <a:t>utiliser le premier onglet du téléservice en cas de maladie</a:t>
            </a:r>
            <a:endParaRPr lang="fr-FR" sz="1100" i="1">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6450" y="46038"/>
            <a:ext cx="8229600" cy="706437"/>
          </a:xfrm>
        </p:spPr>
        <p:txBody>
          <a:bodyPr rtlCol="0"/>
          <a:lstStyle/>
          <a:p>
            <a:pPr fontAlgn="auto">
              <a:spcAft>
                <a:spcPts val="0"/>
              </a:spcAft>
              <a:defRPr/>
            </a:pPr>
            <a:r>
              <a:rPr lang="fr-FR" dirty="0"/>
              <a:t>Contacter les CPAM (assurés sociaux)</a:t>
            </a:r>
          </a:p>
        </p:txBody>
      </p:sp>
      <p:sp>
        <p:nvSpPr>
          <p:cNvPr id="3" name="ZoneTexte 2"/>
          <p:cNvSpPr txBox="1"/>
          <p:nvPr/>
        </p:nvSpPr>
        <p:spPr>
          <a:xfrm>
            <a:off x="1495425" y="1385888"/>
            <a:ext cx="7486650" cy="5818187"/>
          </a:xfrm>
          <a:prstGeom prst="rect">
            <a:avLst/>
          </a:prstGeom>
          <a:noFill/>
        </p:spPr>
        <p:txBody>
          <a:bodyPr>
            <a:spAutoFit/>
          </a:bodyPr>
          <a:lstStyle/>
          <a:p>
            <a:pPr fontAlgn="auto">
              <a:spcBef>
                <a:spcPts val="0"/>
              </a:spcBef>
              <a:spcAft>
                <a:spcPts val="0"/>
              </a:spcAft>
              <a:defRPr/>
            </a:pPr>
            <a:r>
              <a:rPr lang="fr-FR" b="1" dirty="0">
                <a:solidFill>
                  <a:schemeClr val="tx1">
                    <a:lumMod val="75000"/>
                    <a:lumOff val="25000"/>
                  </a:schemeClr>
                </a:solidFill>
                <a:latin typeface="+mn-lt"/>
                <a:cs typeface="+mn-cs"/>
              </a:rPr>
              <a:t>Accueil des CPAM : FERMÉS.</a:t>
            </a:r>
          </a:p>
          <a:p>
            <a:pPr fontAlgn="auto">
              <a:spcBef>
                <a:spcPts val="0"/>
              </a:spcBef>
              <a:spcAft>
                <a:spcPts val="0"/>
              </a:spcAft>
              <a:defRPr/>
            </a:pPr>
            <a:r>
              <a:rPr lang="fr-FR" b="1" dirty="0">
                <a:solidFill>
                  <a:schemeClr val="tx1">
                    <a:lumMod val="75000"/>
                    <a:lumOff val="25000"/>
                  </a:schemeClr>
                </a:solidFill>
                <a:latin typeface="+mn-lt"/>
                <a:cs typeface="+mn-cs"/>
              </a:rPr>
              <a:t>Les boites aux lettres des accueils : FERMÉES.</a:t>
            </a:r>
          </a:p>
          <a:p>
            <a:pPr fontAlgn="auto">
              <a:spcBef>
                <a:spcPts val="0"/>
              </a:spcBef>
              <a:spcAft>
                <a:spcPts val="0"/>
              </a:spcAft>
              <a:defRPr/>
            </a:pPr>
            <a:endParaRPr lang="fr-FR" b="1" dirty="0">
              <a:solidFill>
                <a:schemeClr val="tx1">
                  <a:lumMod val="75000"/>
                  <a:lumOff val="25000"/>
                </a:schemeClr>
              </a:solidFill>
              <a:latin typeface="+mn-lt"/>
              <a:cs typeface="+mn-cs"/>
            </a:endParaRPr>
          </a:p>
          <a:p>
            <a:pPr fontAlgn="auto">
              <a:spcBef>
                <a:spcPts val="0"/>
              </a:spcBef>
              <a:spcAft>
                <a:spcPts val="0"/>
              </a:spcAft>
              <a:defRPr/>
            </a:pPr>
            <a:endParaRPr lang="fr-FR" b="1" dirty="0">
              <a:solidFill>
                <a:schemeClr val="tx1">
                  <a:lumMod val="75000"/>
                  <a:lumOff val="25000"/>
                </a:schemeClr>
              </a:solidFill>
              <a:latin typeface="+mn-lt"/>
              <a:cs typeface="+mn-cs"/>
            </a:endParaRPr>
          </a:p>
          <a:p>
            <a:pPr fontAlgn="auto">
              <a:spcBef>
                <a:spcPts val="0"/>
              </a:spcBef>
              <a:spcAft>
                <a:spcPts val="0"/>
              </a:spcAft>
              <a:defRPr/>
            </a:pPr>
            <a:r>
              <a:rPr lang="fr-FR" b="1" dirty="0">
                <a:solidFill>
                  <a:schemeClr val="tx1">
                    <a:lumMod val="75000"/>
                    <a:lumOff val="25000"/>
                  </a:schemeClr>
                </a:solidFill>
                <a:latin typeface="+mn-lt"/>
                <a:cs typeface="+mn-cs"/>
              </a:rPr>
              <a:t>3646 : OUVERT, à utiliser pour des questions </a:t>
            </a:r>
            <a:r>
              <a:rPr lang="fr-FR" b="1" u="sng" dirty="0">
                <a:solidFill>
                  <a:schemeClr val="tx1">
                    <a:lumMod val="75000"/>
                    <a:lumOff val="25000"/>
                  </a:schemeClr>
                </a:solidFill>
                <a:latin typeface="+mn-lt"/>
                <a:cs typeface="+mn-cs"/>
              </a:rPr>
              <a:t>urgentes</a:t>
            </a:r>
            <a:r>
              <a:rPr lang="fr-FR" b="1" dirty="0">
                <a:solidFill>
                  <a:schemeClr val="tx1">
                    <a:lumMod val="75000"/>
                    <a:lumOff val="25000"/>
                  </a:schemeClr>
                </a:solidFill>
                <a:latin typeface="+mn-lt"/>
                <a:cs typeface="+mn-cs"/>
              </a:rPr>
              <a:t> uniquement.</a:t>
            </a:r>
          </a:p>
          <a:p>
            <a:pPr fontAlgn="auto">
              <a:spcBef>
                <a:spcPts val="0"/>
              </a:spcBef>
              <a:spcAft>
                <a:spcPts val="0"/>
              </a:spcAft>
              <a:defRPr/>
            </a:pPr>
            <a:endParaRPr lang="fr-FR" b="1" dirty="0">
              <a:solidFill>
                <a:schemeClr val="tx1">
                  <a:lumMod val="75000"/>
                  <a:lumOff val="25000"/>
                </a:schemeClr>
              </a:solidFill>
              <a:latin typeface="+mn-lt"/>
              <a:cs typeface="+mn-cs"/>
            </a:endParaRPr>
          </a:p>
          <a:p>
            <a:pPr fontAlgn="auto">
              <a:spcBef>
                <a:spcPts val="0"/>
              </a:spcBef>
              <a:spcAft>
                <a:spcPts val="0"/>
              </a:spcAft>
              <a:defRPr/>
            </a:pPr>
            <a:endParaRPr lang="fr-FR" b="1" dirty="0">
              <a:solidFill>
                <a:schemeClr val="tx1">
                  <a:lumMod val="75000"/>
                  <a:lumOff val="25000"/>
                </a:schemeClr>
              </a:solidFill>
              <a:latin typeface="+mn-lt"/>
              <a:cs typeface="+mn-cs"/>
            </a:endParaRPr>
          </a:p>
          <a:p>
            <a:pPr fontAlgn="auto">
              <a:spcBef>
                <a:spcPts val="0"/>
              </a:spcBef>
              <a:spcAft>
                <a:spcPts val="0"/>
              </a:spcAft>
              <a:defRPr/>
            </a:pPr>
            <a:r>
              <a:rPr lang="fr-FR" b="1" dirty="0">
                <a:solidFill>
                  <a:schemeClr val="tx1">
                    <a:lumMod val="75000"/>
                    <a:lumOff val="25000"/>
                  </a:schemeClr>
                </a:solidFill>
                <a:latin typeface="+mn-lt"/>
                <a:cs typeface="+mn-cs"/>
              </a:rPr>
              <a:t>Email : canal à privilégier, il est disponible via le compte </a:t>
            </a:r>
            <a:r>
              <a:rPr lang="fr-FR" b="1" dirty="0" err="1">
                <a:solidFill>
                  <a:schemeClr val="tx1">
                    <a:lumMod val="75000"/>
                    <a:lumOff val="25000"/>
                  </a:schemeClr>
                </a:solidFill>
                <a:latin typeface="+mn-lt"/>
                <a:cs typeface="+mn-cs"/>
              </a:rPr>
              <a:t>ameli</a:t>
            </a:r>
            <a:r>
              <a:rPr lang="fr-FR" b="1" dirty="0">
                <a:solidFill>
                  <a:schemeClr val="tx1">
                    <a:lumMod val="75000"/>
                    <a:lumOff val="25000"/>
                  </a:schemeClr>
                </a:solidFill>
                <a:latin typeface="+mn-lt"/>
                <a:cs typeface="+mn-cs"/>
              </a:rPr>
              <a:t>.</a:t>
            </a:r>
          </a:p>
          <a:p>
            <a:pPr fontAlgn="auto">
              <a:spcBef>
                <a:spcPts val="0"/>
              </a:spcBef>
              <a:spcAft>
                <a:spcPts val="0"/>
              </a:spcAft>
              <a:defRPr/>
            </a:pPr>
            <a:r>
              <a:rPr lang="fr-FR" b="1" dirty="0">
                <a:solidFill>
                  <a:schemeClr val="tx1">
                    <a:lumMod val="75000"/>
                    <a:lumOff val="25000"/>
                  </a:schemeClr>
                </a:solidFill>
                <a:latin typeface="+mn-lt"/>
                <a:cs typeface="+mn-cs"/>
              </a:rPr>
              <a:t>Le </a:t>
            </a:r>
            <a:r>
              <a:rPr lang="fr-FR" b="1" dirty="0" err="1">
                <a:solidFill>
                  <a:schemeClr val="tx1">
                    <a:lumMod val="75000"/>
                    <a:lumOff val="25000"/>
                  </a:schemeClr>
                </a:solidFill>
                <a:latin typeface="+mn-lt"/>
                <a:cs typeface="+mn-cs"/>
              </a:rPr>
              <a:t>Chatbot</a:t>
            </a:r>
            <a:r>
              <a:rPr lang="fr-FR" b="1" dirty="0">
                <a:solidFill>
                  <a:schemeClr val="tx1">
                    <a:lumMod val="75000"/>
                    <a:lumOff val="25000"/>
                  </a:schemeClr>
                </a:solidFill>
                <a:latin typeface="+mn-lt"/>
                <a:cs typeface="+mn-cs"/>
              </a:rPr>
              <a:t> peut répondre aux questions les plus fréquentes.</a:t>
            </a:r>
          </a:p>
          <a:p>
            <a:pPr fontAlgn="auto">
              <a:spcBef>
                <a:spcPts val="0"/>
              </a:spcBef>
              <a:spcAft>
                <a:spcPts val="0"/>
              </a:spcAft>
              <a:defRPr/>
            </a:pPr>
            <a:endParaRPr lang="fr-FR" b="1" dirty="0">
              <a:solidFill>
                <a:schemeClr val="tx1">
                  <a:lumMod val="75000"/>
                  <a:lumOff val="25000"/>
                </a:schemeClr>
              </a:solidFill>
              <a:latin typeface="+mn-lt"/>
              <a:cs typeface="+mn-cs"/>
            </a:endParaRPr>
          </a:p>
          <a:p>
            <a:pPr fontAlgn="auto">
              <a:spcBef>
                <a:spcPts val="0"/>
              </a:spcBef>
              <a:spcAft>
                <a:spcPts val="0"/>
              </a:spcAft>
              <a:defRPr/>
            </a:pPr>
            <a:endParaRPr lang="fr-FR" b="1" dirty="0">
              <a:solidFill>
                <a:schemeClr val="tx1">
                  <a:lumMod val="75000"/>
                  <a:lumOff val="25000"/>
                </a:schemeClr>
              </a:solidFill>
              <a:latin typeface="+mn-lt"/>
              <a:cs typeface="+mn-cs"/>
            </a:endParaRPr>
          </a:p>
          <a:p>
            <a:pPr fontAlgn="auto">
              <a:spcBef>
                <a:spcPts val="0"/>
              </a:spcBef>
              <a:spcAft>
                <a:spcPts val="0"/>
              </a:spcAft>
              <a:defRPr/>
            </a:pPr>
            <a:r>
              <a:rPr lang="fr-FR" b="1" dirty="0">
                <a:solidFill>
                  <a:schemeClr val="tx1">
                    <a:lumMod val="75000"/>
                    <a:lumOff val="25000"/>
                  </a:schemeClr>
                </a:solidFill>
                <a:latin typeface="+mn-lt"/>
                <a:cs typeface="+mn-cs"/>
              </a:rPr>
              <a:t>Courrier papier  : traitement normal.</a:t>
            </a:r>
          </a:p>
          <a:p>
            <a:pPr fontAlgn="auto">
              <a:spcBef>
                <a:spcPts val="0"/>
              </a:spcBef>
              <a:spcAft>
                <a:spcPts val="0"/>
              </a:spcAft>
              <a:defRPr/>
            </a:pPr>
            <a:endParaRPr lang="fr-FR" sz="1000" b="1" dirty="0">
              <a:solidFill>
                <a:schemeClr val="tx1">
                  <a:lumMod val="75000"/>
                  <a:lumOff val="25000"/>
                </a:schemeClr>
              </a:solidFill>
              <a:latin typeface="+mn-lt"/>
              <a:cs typeface="+mn-cs"/>
            </a:endParaRPr>
          </a:p>
          <a:p>
            <a:pPr algn="just" fontAlgn="auto">
              <a:spcBef>
                <a:spcPts val="0"/>
              </a:spcBef>
              <a:spcAft>
                <a:spcPts val="0"/>
              </a:spcAft>
              <a:defRPr/>
            </a:pPr>
            <a:r>
              <a:rPr lang="fr-FR" sz="1600" dirty="0">
                <a:solidFill>
                  <a:schemeClr val="tx1">
                    <a:lumMod val="75000"/>
                    <a:lumOff val="25000"/>
                  </a:schemeClr>
                </a:solidFill>
                <a:latin typeface="+mn-lt"/>
                <a:cs typeface="+mn-cs"/>
              </a:rPr>
              <a:t>               </a:t>
            </a:r>
            <a:r>
              <a:rPr lang="fr-FR" sz="1400" dirty="0">
                <a:solidFill>
                  <a:schemeClr val="tx1">
                    <a:lumMod val="75000"/>
                    <a:lumOff val="25000"/>
                  </a:schemeClr>
                </a:solidFill>
                <a:latin typeface="+mn-lt"/>
                <a:cs typeface="+mn-cs"/>
              </a:rPr>
              <a:t>Afin de limiter les déplacements de la population et d’alléger le traitement des envois postaux, des boîtes mails génériques sont créées par les CPAM pour :</a:t>
            </a:r>
          </a:p>
          <a:p>
            <a:pPr marL="285750" indent="-285750" algn="just" fontAlgn="auto">
              <a:spcBef>
                <a:spcPts val="0"/>
              </a:spcBef>
              <a:spcAft>
                <a:spcPts val="0"/>
              </a:spcAft>
              <a:buFontTx/>
              <a:buChar char="-"/>
              <a:defRPr/>
            </a:pPr>
            <a:r>
              <a:rPr lang="fr-FR" sz="1400" dirty="0">
                <a:solidFill>
                  <a:schemeClr val="tx1">
                    <a:lumMod val="75000"/>
                    <a:lumOff val="25000"/>
                  </a:schemeClr>
                </a:solidFill>
                <a:latin typeface="+mn-lt"/>
                <a:cs typeface="+mn-cs"/>
              </a:rPr>
              <a:t>Les avis d’arrêt de travail (avis_arrêt_travail.cpamXXX@assurance-maladie.fr)</a:t>
            </a:r>
          </a:p>
          <a:p>
            <a:pPr marL="285750" indent="-285750" algn="just" fontAlgn="auto">
              <a:spcBef>
                <a:spcPts val="0"/>
              </a:spcBef>
              <a:spcAft>
                <a:spcPts val="0"/>
              </a:spcAft>
              <a:buFontTx/>
              <a:buChar char="-"/>
              <a:defRPr/>
            </a:pPr>
            <a:r>
              <a:rPr lang="fr-FR" sz="1400" dirty="0">
                <a:solidFill>
                  <a:schemeClr val="tx1">
                    <a:lumMod val="75000"/>
                    <a:lumOff val="25000"/>
                  </a:schemeClr>
                </a:solidFill>
                <a:latin typeface="+mn-lt"/>
                <a:cs typeface="+mn-cs"/>
              </a:rPr>
              <a:t>Les formulaires sur les retours de l’étranger </a:t>
            </a:r>
          </a:p>
          <a:p>
            <a:pPr algn="just" fontAlgn="auto">
              <a:spcBef>
                <a:spcPts val="0"/>
              </a:spcBef>
              <a:spcAft>
                <a:spcPts val="0"/>
              </a:spcAft>
              <a:defRPr/>
            </a:pPr>
            <a:r>
              <a:rPr lang="fr-FR" sz="1400" dirty="0">
                <a:solidFill>
                  <a:schemeClr val="tx1">
                    <a:lumMod val="75000"/>
                    <a:lumOff val="25000"/>
                  </a:schemeClr>
                </a:solidFill>
                <a:latin typeface="+mn-lt"/>
                <a:cs typeface="+mn-cs"/>
              </a:rPr>
              <a:t>       (formulaire_retour_etranger.cpamXXX@assurance-maladie.fr)</a:t>
            </a:r>
          </a:p>
          <a:p>
            <a:pPr marL="285750" indent="-285750" algn="just" fontAlgn="auto">
              <a:spcBef>
                <a:spcPts val="0"/>
              </a:spcBef>
              <a:spcAft>
                <a:spcPts val="0"/>
              </a:spcAft>
              <a:buFontTx/>
              <a:buChar char="-"/>
              <a:defRPr/>
            </a:pPr>
            <a:r>
              <a:rPr lang="fr-FR" sz="1400" dirty="0">
                <a:solidFill>
                  <a:schemeClr val="tx1">
                    <a:lumMod val="75000"/>
                    <a:lumOff val="25000"/>
                  </a:schemeClr>
                </a:solidFill>
                <a:latin typeface="+mn-lt"/>
                <a:cs typeface="+mn-cs"/>
              </a:rPr>
              <a:t>Les feuilles de soins papier émises par les médecins remplaçants (</a:t>
            </a:r>
            <a:r>
              <a:rPr lang="fr-FR" sz="1400" dirty="0">
                <a:solidFill>
                  <a:schemeClr val="tx1">
                    <a:lumMod val="75000"/>
                    <a:lumOff val="25000"/>
                  </a:schemeClr>
                </a:solidFill>
                <a:latin typeface="+mn-lt"/>
                <a:cs typeface="+mn-cs"/>
                <a:hlinkClick r:id="rId2"/>
              </a:rPr>
              <a:t>feuilledesoins_remplacant_cpamXXX@assurance-maladie.fr</a:t>
            </a:r>
            <a:endParaRPr lang="fr-FR" sz="1400" dirty="0">
              <a:solidFill>
                <a:schemeClr val="tx1">
                  <a:lumMod val="75000"/>
                  <a:lumOff val="25000"/>
                </a:schemeClr>
              </a:solidFill>
              <a:latin typeface="+mn-lt"/>
              <a:cs typeface="+mn-cs"/>
            </a:endParaRPr>
          </a:p>
          <a:p>
            <a:pPr algn="just" fontAlgn="auto">
              <a:spcBef>
                <a:spcPts val="0"/>
              </a:spcBef>
              <a:spcAft>
                <a:spcPts val="0"/>
              </a:spcAft>
              <a:defRPr/>
            </a:pPr>
            <a:r>
              <a:rPr lang="fr-FR" sz="1400" i="1" dirty="0">
                <a:solidFill>
                  <a:schemeClr val="tx1">
                    <a:lumMod val="75000"/>
                    <a:lumOff val="25000"/>
                  </a:schemeClr>
                </a:solidFill>
                <a:latin typeface="+mn-lt"/>
                <a:cs typeface="+mn-cs"/>
              </a:rPr>
              <a:t>       (XXX = numéro de CPAM ex.751 pour Paris)</a:t>
            </a:r>
          </a:p>
          <a:p>
            <a:pPr algn="just" fontAlgn="auto">
              <a:spcBef>
                <a:spcPts val="0"/>
              </a:spcBef>
              <a:spcAft>
                <a:spcPts val="0"/>
              </a:spcAft>
              <a:defRPr/>
            </a:pPr>
            <a:r>
              <a:rPr lang="fr-FR" sz="1400" b="1" dirty="0">
                <a:solidFill>
                  <a:schemeClr val="tx1">
                    <a:lumMod val="75000"/>
                    <a:lumOff val="25000"/>
                  </a:schemeClr>
                </a:solidFill>
                <a:latin typeface="+mn-lt"/>
                <a:cs typeface="+mn-cs"/>
              </a:rPr>
              <a:t>Les originaux papier doivent être conservés par l’assuré.</a:t>
            </a:r>
            <a:endParaRPr lang="fr-FR" sz="1600" b="1" dirty="0">
              <a:solidFill>
                <a:schemeClr val="tx1">
                  <a:lumMod val="75000"/>
                  <a:lumOff val="25000"/>
                </a:schemeClr>
              </a:solidFill>
              <a:latin typeface="+mn-lt"/>
              <a:cs typeface="+mn-cs"/>
            </a:endParaRPr>
          </a:p>
          <a:p>
            <a:pPr marL="285750" indent="-285750" fontAlgn="auto">
              <a:spcBef>
                <a:spcPts val="0"/>
              </a:spcBef>
              <a:spcAft>
                <a:spcPts val="0"/>
              </a:spcAft>
              <a:buFontTx/>
              <a:buChar char="-"/>
              <a:defRPr/>
            </a:pPr>
            <a:endParaRPr lang="fr-FR" dirty="0">
              <a:solidFill>
                <a:schemeClr val="tx1">
                  <a:lumMod val="75000"/>
                  <a:lumOff val="25000"/>
                </a:schemeClr>
              </a:solidFill>
              <a:latin typeface="+mn-lt"/>
              <a:cs typeface="+mn-cs"/>
            </a:endParaRPr>
          </a:p>
        </p:txBody>
      </p:sp>
      <p:sp>
        <p:nvSpPr>
          <p:cNvPr id="8" name="Espace réservé du numéro de diapositive 4"/>
          <p:cNvSpPr>
            <a:spLocks noGrp="1"/>
          </p:cNvSpPr>
          <p:nvPr>
            <p:ph type="sldNum" sz="quarter" idx="12"/>
          </p:nvPr>
        </p:nvSpPr>
        <p:spPr>
          <a:xfrm>
            <a:off x="6677025" y="6369050"/>
            <a:ext cx="981075" cy="365125"/>
          </a:xfrm>
        </p:spPr>
        <p:txBody>
          <a:bodyPr/>
          <a:lstStyle/>
          <a:p>
            <a:pPr>
              <a:defRPr/>
            </a:pPr>
            <a:fld id="{BDEB11DB-8A73-4407-86E9-B2A2EB0230C9}" type="slidenum">
              <a:rPr lang="fr-FR"/>
              <a:pPr>
                <a:defRPr/>
              </a:pPr>
              <a:t>8</a:t>
            </a:fld>
            <a:endParaRPr lang="fr-FR" dirty="0"/>
          </a:p>
        </p:txBody>
      </p:sp>
      <p:pic>
        <p:nvPicPr>
          <p:cNvPr id="12292" name="Picture 2"/>
          <p:cNvPicPr>
            <a:picLocks noChangeAspect="1" noChangeArrowheads="1"/>
          </p:cNvPicPr>
          <p:nvPr/>
        </p:nvPicPr>
        <p:blipFill>
          <a:blip r:embed="rId3"/>
          <a:srcRect/>
          <a:stretch>
            <a:fillRect/>
          </a:stretch>
        </p:blipFill>
        <p:spPr bwMode="auto">
          <a:xfrm>
            <a:off x="395288" y="981075"/>
            <a:ext cx="1073150" cy="1073150"/>
          </a:xfrm>
          <a:prstGeom prst="rect">
            <a:avLst/>
          </a:prstGeom>
          <a:noFill/>
          <a:ln w="9525">
            <a:noFill/>
            <a:miter lim="800000"/>
            <a:headEnd/>
            <a:tailEnd/>
          </a:ln>
        </p:spPr>
      </p:pic>
      <p:pic>
        <p:nvPicPr>
          <p:cNvPr id="12293" name="Picture 3"/>
          <p:cNvPicPr>
            <a:picLocks noChangeAspect="1" noChangeArrowheads="1"/>
          </p:cNvPicPr>
          <p:nvPr/>
        </p:nvPicPr>
        <p:blipFill>
          <a:blip r:embed="rId4"/>
          <a:srcRect/>
          <a:stretch>
            <a:fillRect/>
          </a:stretch>
        </p:blipFill>
        <p:spPr bwMode="auto">
          <a:xfrm>
            <a:off x="468313" y="2133600"/>
            <a:ext cx="933450" cy="938213"/>
          </a:xfrm>
          <a:prstGeom prst="rect">
            <a:avLst/>
          </a:prstGeom>
          <a:noFill/>
          <a:ln w="9525">
            <a:noFill/>
            <a:miter lim="800000"/>
            <a:headEnd/>
            <a:tailEnd/>
          </a:ln>
        </p:spPr>
      </p:pic>
      <p:pic>
        <p:nvPicPr>
          <p:cNvPr id="12294" name="Picture 4"/>
          <p:cNvPicPr>
            <a:picLocks noChangeAspect="1" noChangeArrowheads="1"/>
          </p:cNvPicPr>
          <p:nvPr/>
        </p:nvPicPr>
        <p:blipFill>
          <a:blip r:embed="rId5"/>
          <a:srcRect/>
          <a:stretch>
            <a:fillRect/>
          </a:stretch>
        </p:blipFill>
        <p:spPr bwMode="auto">
          <a:xfrm>
            <a:off x="468313" y="3429000"/>
            <a:ext cx="949325" cy="950913"/>
          </a:xfrm>
          <a:prstGeom prst="rect">
            <a:avLst/>
          </a:prstGeom>
          <a:noFill/>
          <a:ln w="9525">
            <a:noFill/>
            <a:miter lim="800000"/>
            <a:headEnd/>
            <a:tailEnd/>
          </a:ln>
        </p:spPr>
      </p:pic>
      <p:pic>
        <p:nvPicPr>
          <p:cNvPr id="12295" name="Picture 5"/>
          <p:cNvPicPr>
            <a:picLocks noChangeAspect="1" noChangeArrowheads="1"/>
          </p:cNvPicPr>
          <p:nvPr/>
        </p:nvPicPr>
        <p:blipFill>
          <a:blip r:embed="rId6"/>
          <a:srcRect/>
          <a:stretch>
            <a:fillRect/>
          </a:stretch>
        </p:blipFill>
        <p:spPr bwMode="auto">
          <a:xfrm>
            <a:off x="395288" y="4868863"/>
            <a:ext cx="1100137" cy="1001712"/>
          </a:xfrm>
          <a:prstGeom prst="rect">
            <a:avLst/>
          </a:prstGeom>
          <a:noFill/>
          <a:ln w="9525">
            <a:noFill/>
            <a:miter lim="800000"/>
            <a:headEnd/>
            <a:tailEnd/>
          </a:ln>
        </p:spPr>
      </p:pic>
      <p:pic>
        <p:nvPicPr>
          <p:cNvPr id="12296" name="Picture 2"/>
          <p:cNvPicPr>
            <a:picLocks noChangeAspect="1" noChangeArrowheads="1"/>
          </p:cNvPicPr>
          <p:nvPr/>
        </p:nvPicPr>
        <p:blipFill>
          <a:blip r:embed="rId7"/>
          <a:srcRect/>
          <a:stretch>
            <a:fillRect/>
          </a:stretch>
        </p:blipFill>
        <p:spPr bwMode="auto">
          <a:xfrm>
            <a:off x="1835150" y="4797425"/>
            <a:ext cx="373063" cy="35718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6450" y="46038"/>
            <a:ext cx="8229600" cy="706437"/>
          </a:xfrm>
        </p:spPr>
        <p:txBody>
          <a:bodyPr rtlCol="0">
            <a:normAutofit fontScale="90000"/>
          </a:bodyPr>
          <a:lstStyle/>
          <a:p>
            <a:pPr fontAlgn="auto">
              <a:spcAft>
                <a:spcPts val="0"/>
              </a:spcAft>
              <a:defRPr/>
            </a:pPr>
            <a:r>
              <a:rPr lang="fr-FR" dirty="0"/>
              <a:t>Le compte </a:t>
            </a:r>
            <a:r>
              <a:rPr lang="fr-FR" dirty="0" err="1"/>
              <a:t>ameli</a:t>
            </a:r>
            <a:r>
              <a:rPr lang="fr-FR" dirty="0"/>
              <a:t>, un moyen rapide de s’informer </a:t>
            </a:r>
            <a:br>
              <a:rPr lang="fr-FR" dirty="0"/>
            </a:br>
            <a:r>
              <a:rPr lang="fr-FR" dirty="0"/>
              <a:t>ou de réaliser des démarches en ligne</a:t>
            </a:r>
          </a:p>
        </p:txBody>
      </p:sp>
      <p:sp>
        <p:nvSpPr>
          <p:cNvPr id="3" name="ZoneTexte 2"/>
          <p:cNvSpPr txBox="1"/>
          <p:nvPr/>
        </p:nvSpPr>
        <p:spPr>
          <a:xfrm>
            <a:off x="3851275" y="2379663"/>
            <a:ext cx="4608513" cy="4278312"/>
          </a:xfrm>
          <a:prstGeom prst="rect">
            <a:avLst/>
          </a:prstGeom>
          <a:noFill/>
        </p:spPr>
        <p:txBody>
          <a:bodyPr>
            <a:spAutoFit/>
          </a:bodyPr>
          <a:lstStyle/>
          <a:p>
            <a:pPr algn="ctr" fontAlgn="auto">
              <a:spcBef>
                <a:spcPts val="0"/>
              </a:spcBef>
              <a:spcAft>
                <a:spcPts val="0"/>
              </a:spcAft>
              <a:defRPr/>
            </a:pPr>
            <a:r>
              <a:rPr lang="fr-FR" sz="1600" b="1" dirty="0">
                <a:latin typeface="+mn-lt"/>
                <a:cs typeface="+mn-cs"/>
              </a:rPr>
              <a:t>Le compte </a:t>
            </a:r>
            <a:r>
              <a:rPr lang="fr-FR" sz="1600" b="1" dirty="0" err="1">
                <a:latin typeface="+mn-lt"/>
                <a:cs typeface="+mn-cs"/>
              </a:rPr>
              <a:t>ameli</a:t>
            </a:r>
            <a:r>
              <a:rPr lang="fr-FR" sz="1600" b="1" dirty="0">
                <a:latin typeface="+mn-lt"/>
                <a:cs typeface="+mn-cs"/>
              </a:rPr>
              <a:t> permet d’effectuer les démarches les plus courantes :</a:t>
            </a:r>
          </a:p>
          <a:p>
            <a:pPr marL="285750" indent="-285750" algn="ctr" fontAlgn="auto">
              <a:spcBef>
                <a:spcPts val="0"/>
              </a:spcBef>
              <a:spcAft>
                <a:spcPts val="0"/>
              </a:spcAft>
              <a:buFontTx/>
              <a:buChar char="-"/>
              <a:defRPr/>
            </a:pPr>
            <a:r>
              <a:rPr lang="fr-FR" sz="1600" dirty="0">
                <a:latin typeface="+mn-lt"/>
                <a:cs typeface="+mn-cs"/>
              </a:rPr>
              <a:t>Suivre ses remboursements, </a:t>
            </a:r>
          </a:p>
          <a:p>
            <a:pPr marL="285750" indent="-285750" algn="ctr" fontAlgn="auto">
              <a:spcBef>
                <a:spcPts val="0"/>
              </a:spcBef>
              <a:spcAft>
                <a:spcPts val="0"/>
              </a:spcAft>
              <a:buFontTx/>
              <a:buChar char="-"/>
              <a:defRPr/>
            </a:pPr>
            <a:r>
              <a:rPr lang="fr-FR" sz="1600" dirty="0">
                <a:latin typeface="+mn-lt"/>
                <a:cs typeface="+mn-cs"/>
              </a:rPr>
              <a:t>Obtenir une attestation de droits ou un relevé d’indemnités journalières, </a:t>
            </a:r>
          </a:p>
          <a:p>
            <a:pPr marL="285750" indent="-285750" algn="ctr" fontAlgn="auto">
              <a:spcBef>
                <a:spcPts val="0"/>
              </a:spcBef>
              <a:spcAft>
                <a:spcPts val="0"/>
              </a:spcAft>
              <a:buFontTx/>
              <a:buChar char="-"/>
              <a:defRPr/>
            </a:pPr>
            <a:r>
              <a:rPr lang="fr-FR" sz="1600" dirty="0">
                <a:latin typeface="+mn-lt"/>
                <a:cs typeface="+mn-cs"/>
              </a:rPr>
              <a:t>Actualiser une information personnelle (téléphone, coordonnées bancaires…),</a:t>
            </a:r>
          </a:p>
          <a:p>
            <a:pPr marL="285750" indent="-285750" algn="ctr" fontAlgn="auto">
              <a:spcBef>
                <a:spcPts val="0"/>
              </a:spcBef>
              <a:spcAft>
                <a:spcPts val="0"/>
              </a:spcAft>
              <a:buFontTx/>
              <a:buChar char="-"/>
              <a:defRPr/>
            </a:pPr>
            <a:r>
              <a:rPr lang="fr-FR" sz="1600" dirty="0">
                <a:latin typeface="+mn-lt"/>
                <a:cs typeface="+mn-cs"/>
              </a:rPr>
              <a:t>Demander la Complémentaire santé solidaire. </a:t>
            </a:r>
          </a:p>
          <a:p>
            <a:pPr algn="ctr" fontAlgn="auto">
              <a:spcBef>
                <a:spcPts val="0"/>
              </a:spcBef>
              <a:spcAft>
                <a:spcPts val="0"/>
              </a:spcAft>
              <a:defRPr/>
            </a:pPr>
            <a:endParaRPr lang="fr-FR" sz="1600" dirty="0">
              <a:latin typeface="+mn-lt"/>
              <a:cs typeface="+mn-cs"/>
            </a:endParaRPr>
          </a:p>
          <a:p>
            <a:pPr algn="ctr" fontAlgn="auto">
              <a:spcBef>
                <a:spcPts val="0"/>
              </a:spcBef>
              <a:spcAft>
                <a:spcPts val="0"/>
              </a:spcAft>
              <a:defRPr/>
            </a:pPr>
            <a:r>
              <a:rPr lang="fr-FR" sz="1600" b="1" dirty="0">
                <a:latin typeface="+mn-lt"/>
                <a:cs typeface="+mn-cs"/>
              </a:rPr>
              <a:t>Il permet également d’interroger notre </a:t>
            </a:r>
            <a:r>
              <a:rPr lang="fr-FR" sz="1600" b="1" dirty="0" err="1">
                <a:latin typeface="+mn-lt"/>
                <a:cs typeface="+mn-cs"/>
              </a:rPr>
              <a:t>Chatbot</a:t>
            </a:r>
            <a:r>
              <a:rPr lang="fr-FR" sz="1600" b="1" dirty="0">
                <a:latin typeface="+mn-lt"/>
                <a:cs typeface="+mn-cs"/>
              </a:rPr>
              <a:t> ou de contacter nos services par email. </a:t>
            </a:r>
          </a:p>
          <a:p>
            <a:pPr algn="ctr" fontAlgn="auto">
              <a:spcBef>
                <a:spcPts val="0"/>
              </a:spcBef>
              <a:spcAft>
                <a:spcPts val="0"/>
              </a:spcAft>
              <a:defRPr/>
            </a:pPr>
            <a:endParaRPr lang="fr-FR" sz="1600" b="1" dirty="0">
              <a:latin typeface="+mn-lt"/>
              <a:cs typeface="+mn-cs"/>
            </a:endParaRPr>
          </a:p>
          <a:p>
            <a:pPr algn="ctr" fontAlgn="auto">
              <a:spcBef>
                <a:spcPts val="0"/>
              </a:spcBef>
              <a:spcAft>
                <a:spcPts val="0"/>
              </a:spcAft>
              <a:defRPr/>
            </a:pPr>
            <a:r>
              <a:rPr lang="fr-FR" sz="1600" dirty="0">
                <a:latin typeface="+mn-lt"/>
                <a:cs typeface="+mn-cs"/>
              </a:rPr>
              <a:t>A noter, il n’est plus possible de solliciter un rendez-vous en ligne, mais nos services pourront appeler les assurés suite à un email, pour les accompagner dans leurs démarches et traiter les questions les plus urgentes.</a:t>
            </a:r>
          </a:p>
        </p:txBody>
      </p:sp>
      <p:sp>
        <p:nvSpPr>
          <p:cNvPr id="8" name="Espace réservé du numéro de diapositive 4"/>
          <p:cNvSpPr>
            <a:spLocks noGrp="1"/>
          </p:cNvSpPr>
          <p:nvPr>
            <p:ph type="sldNum" sz="quarter" idx="12"/>
          </p:nvPr>
        </p:nvSpPr>
        <p:spPr>
          <a:xfrm>
            <a:off x="6677025" y="6369050"/>
            <a:ext cx="981075" cy="365125"/>
          </a:xfrm>
        </p:spPr>
        <p:txBody>
          <a:bodyPr/>
          <a:lstStyle/>
          <a:p>
            <a:pPr>
              <a:defRPr/>
            </a:pPr>
            <a:fld id="{8A5A7891-E36E-4593-BCFD-4002BC0240F0}" type="slidenum">
              <a:rPr lang="fr-FR"/>
              <a:pPr>
                <a:defRPr/>
              </a:pPr>
              <a:t>9</a:t>
            </a:fld>
            <a:endParaRPr lang="fr-FR" dirty="0"/>
          </a:p>
        </p:txBody>
      </p:sp>
      <p:sp>
        <p:nvSpPr>
          <p:cNvPr id="13316" name="ZoneTexte 3"/>
          <p:cNvSpPr txBox="1">
            <a:spLocks noChangeArrowheads="1"/>
          </p:cNvSpPr>
          <p:nvPr/>
        </p:nvSpPr>
        <p:spPr bwMode="auto">
          <a:xfrm>
            <a:off x="539750" y="2489200"/>
            <a:ext cx="2592388" cy="2308225"/>
          </a:xfrm>
          <a:prstGeom prst="rect">
            <a:avLst/>
          </a:prstGeom>
          <a:noFill/>
          <a:ln w="9525">
            <a:noFill/>
            <a:miter lim="800000"/>
            <a:headEnd/>
            <a:tailEnd/>
          </a:ln>
        </p:spPr>
        <p:txBody>
          <a:bodyPr>
            <a:spAutoFit/>
          </a:bodyPr>
          <a:lstStyle/>
          <a:p>
            <a:pPr algn="ctr"/>
            <a:r>
              <a:rPr lang="fr-FR" sz="1600" b="1">
                <a:latin typeface="Calibri" pitchFamily="34" charset="0"/>
              </a:rPr>
              <a:t>Il est facile et rapide de créer son compte personnel sur ameli</a:t>
            </a:r>
            <a:r>
              <a:rPr lang="fr-FR" sz="1600">
                <a:latin typeface="Calibri" pitchFamily="34" charset="0"/>
              </a:rPr>
              <a:t>, dès lors que sa carte Vitale est bien à jour et avec ses coordonnées bancaires sous la main. </a:t>
            </a:r>
          </a:p>
          <a:p>
            <a:pPr algn="ctr"/>
            <a:endParaRPr lang="fr-FR" sz="1600">
              <a:latin typeface="Calibri" pitchFamily="34" charset="0"/>
            </a:endParaRPr>
          </a:p>
          <a:p>
            <a:pPr algn="ctr"/>
            <a:r>
              <a:rPr lang="fr-FR" sz="1600">
                <a:latin typeface="Calibri" pitchFamily="34" charset="0"/>
              </a:rPr>
              <a:t>Autre possibilité : via France Connect.</a:t>
            </a:r>
          </a:p>
        </p:txBody>
      </p:sp>
      <p:sp>
        <p:nvSpPr>
          <p:cNvPr id="5" name="Rectangle à coins arrondis 4"/>
          <p:cNvSpPr/>
          <p:nvPr/>
        </p:nvSpPr>
        <p:spPr>
          <a:xfrm>
            <a:off x="935038" y="1333500"/>
            <a:ext cx="1800225" cy="936625"/>
          </a:xfrm>
          <a:prstGeom prst="wedgeRoundRectCallou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a:t>Ouverture  d‘un compte </a:t>
            </a:r>
            <a:r>
              <a:rPr lang="fr-FR" b="1" dirty="0" err="1"/>
              <a:t>ameli</a:t>
            </a:r>
            <a:endParaRPr lang="fr-FR" b="1" dirty="0"/>
          </a:p>
        </p:txBody>
      </p:sp>
      <p:sp>
        <p:nvSpPr>
          <p:cNvPr id="11" name="Rectangle à coins arrondis 10"/>
          <p:cNvSpPr/>
          <p:nvPr/>
        </p:nvSpPr>
        <p:spPr>
          <a:xfrm>
            <a:off x="5256213" y="1193800"/>
            <a:ext cx="1800225" cy="936625"/>
          </a:xfrm>
          <a:prstGeom prst="wedgeRoundRectCallou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a:t>Que permet le compte </a:t>
            </a:r>
            <a:r>
              <a:rPr lang="fr-FR" b="1" dirty="0" err="1"/>
              <a:t>meli</a:t>
            </a:r>
            <a:r>
              <a:rPr lang="fr-FR" b="1" dirty="0"/>
              <a:t> ?</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5912</TotalTime>
  <Words>1238</Words>
  <Application>Microsoft Office PowerPoint</Application>
  <PresentationFormat>Affichage à l'écran (4:3)</PresentationFormat>
  <Paragraphs>146</Paragraphs>
  <Slides>9</Slides>
  <Notes>0</Notes>
  <HiddenSlides>0</HiddenSlides>
  <MMClips>0</MMClips>
  <ScaleCrop>false</ScaleCrop>
  <HeadingPairs>
    <vt:vector size="6" baseType="variant">
      <vt:variant>
        <vt:lpstr>Polices utilisées</vt:lpstr>
      </vt:variant>
      <vt:variant>
        <vt:i4>4</vt:i4>
      </vt:variant>
      <vt:variant>
        <vt:lpstr>Modèle de conception</vt:lpstr>
      </vt:variant>
      <vt:variant>
        <vt:i4>3</vt:i4>
      </vt:variant>
      <vt:variant>
        <vt:lpstr>Titres des diapositives</vt:lpstr>
      </vt:variant>
      <vt:variant>
        <vt:i4>9</vt:i4>
      </vt:variant>
    </vt:vector>
  </HeadingPairs>
  <TitlesOfParts>
    <vt:vector size="16" baseType="lpstr">
      <vt:lpstr>Calibri</vt:lpstr>
      <vt:lpstr>Arial</vt:lpstr>
      <vt:lpstr>Wingdings</vt:lpstr>
      <vt:lpstr>Times New Roman</vt:lpstr>
      <vt:lpstr>Thème Office</vt:lpstr>
      <vt:lpstr>Thème Office</vt:lpstr>
      <vt:lpstr>Thème Office</vt:lpstr>
      <vt:lpstr>Droits et prestations de l’Assurance Maladie à compter du 12 mars 2020</vt:lpstr>
      <vt:lpstr>Affiliation, ouverture de droits, ALD</vt:lpstr>
      <vt:lpstr>Complémentaire santé solidaire</vt:lpstr>
      <vt:lpstr>AME et Soins urgents</vt:lpstr>
      <vt:lpstr>Autres</vt:lpstr>
      <vt:lpstr>Accès aux soins</vt:lpstr>
      <vt:lpstr>https://declare.ameli.fr</vt:lpstr>
      <vt:lpstr>Contacter les CPAM (assurés sociaux)</vt:lpstr>
      <vt:lpstr>Le compte ameli, un moyen rapide de s’informer  ou de réaliser des démarches en ligne</vt:lpstr>
    </vt:vector>
  </TitlesOfParts>
  <Company>CNAMTS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BONIFACE-57080</dc:creator>
  <cp:lastModifiedBy>psuesser</cp:lastModifiedBy>
  <cp:revision>403</cp:revision>
  <cp:lastPrinted>2020-03-11T12:03:24Z</cp:lastPrinted>
  <dcterms:created xsi:type="dcterms:W3CDTF">2015-10-21T16:53:56Z</dcterms:created>
  <dcterms:modified xsi:type="dcterms:W3CDTF">2020-04-01T10:10:01Z</dcterms:modified>
</cp:coreProperties>
</file>